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3"/>
  </p:notesMasterIdLst>
  <p:sldIdLst>
    <p:sldId id="326" r:id="rId2"/>
    <p:sldId id="402" r:id="rId3"/>
    <p:sldId id="339" r:id="rId4"/>
    <p:sldId id="341" r:id="rId5"/>
    <p:sldId id="338" r:id="rId6"/>
    <p:sldId id="327" r:id="rId7"/>
    <p:sldId id="340" r:id="rId8"/>
    <p:sldId id="342" r:id="rId9"/>
    <p:sldId id="343" r:id="rId10"/>
    <p:sldId id="345" r:id="rId11"/>
    <p:sldId id="344" r:id="rId12"/>
    <p:sldId id="371" r:id="rId13"/>
    <p:sldId id="333" r:id="rId14"/>
    <p:sldId id="359" r:id="rId15"/>
    <p:sldId id="373" r:id="rId16"/>
    <p:sldId id="372" r:id="rId17"/>
    <p:sldId id="374" r:id="rId18"/>
    <p:sldId id="379" r:id="rId19"/>
    <p:sldId id="382" r:id="rId20"/>
    <p:sldId id="380" r:id="rId21"/>
    <p:sldId id="381" r:id="rId22"/>
    <p:sldId id="399" r:id="rId23"/>
    <p:sldId id="383" r:id="rId24"/>
    <p:sldId id="384" r:id="rId25"/>
    <p:sldId id="400" r:id="rId26"/>
    <p:sldId id="385" r:id="rId27"/>
    <p:sldId id="401" r:id="rId28"/>
    <p:sldId id="386" r:id="rId29"/>
    <p:sldId id="387" r:id="rId30"/>
    <p:sldId id="388" r:id="rId31"/>
    <p:sldId id="393" r:id="rId32"/>
    <p:sldId id="392" r:id="rId33"/>
    <p:sldId id="394" r:id="rId34"/>
    <p:sldId id="390" r:id="rId35"/>
    <p:sldId id="389" r:id="rId36"/>
    <p:sldId id="391" r:id="rId37"/>
    <p:sldId id="332" r:id="rId38"/>
    <p:sldId id="395" r:id="rId39"/>
    <p:sldId id="396" r:id="rId40"/>
    <p:sldId id="397" r:id="rId41"/>
    <p:sldId id="398" r:id="rId42"/>
  </p:sldIdLst>
  <p:sldSz cx="12192000" cy="6858000"/>
  <p:notesSz cx="6858000" cy="9144000"/>
  <p:defaultTextStyle>
    <a:defPPr>
      <a:defRPr lang="en-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CA029F50-EF4A-4A1E-8174-DB2E9803B580}">
          <p14:sldIdLst>
            <p14:sldId id="326"/>
            <p14:sldId id="402"/>
            <p14:sldId id="339"/>
            <p14:sldId id="341"/>
            <p14:sldId id="338"/>
            <p14:sldId id="327"/>
          </p14:sldIdLst>
        </p14:section>
        <p14:section name="Methods (SLAM)" id="{3375BE86-73E6-42D1-9F8F-C3350BB86A33}">
          <p14:sldIdLst>
            <p14:sldId id="340"/>
            <p14:sldId id="342"/>
            <p14:sldId id="343"/>
            <p14:sldId id="345"/>
            <p14:sldId id="344"/>
          </p14:sldIdLst>
        </p14:section>
        <p14:section name="General Planning" id="{2CB59F66-16D8-4466-9106-05DA27663559}">
          <p14:sldIdLst>
            <p14:sldId id="371"/>
            <p14:sldId id="333"/>
            <p14:sldId id="359"/>
            <p14:sldId id="373"/>
            <p14:sldId id="372"/>
            <p14:sldId id="374"/>
            <p14:sldId id="379"/>
            <p14:sldId id="382"/>
            <p14:sldId id="380"/>
            <p14:sldId id="381"/>
            <p14:sldId id="399"/>
          </p14:sldIdLst>
        </p14:section>
        <p14:section name="Specific Objective" id="{590F9678-4F7B-4FCC-B7E3-B0AF89BF658B}">
          <p14:sldIdLst>
            <p14:sldId id="383"/>
            <p14:sldId id="384"/>
            <p14:sldId id="400"/>
            <p14:sldId id="385"/>
            <p14:sldId id="401"/>
            <p14:sldId id="386"/>
            <p14:sldId id="387"/>
          </p14:sldIdLst>
        </p14:section>
        <p14:section name="Expiramental Evaluation" id="{5115D5B2-91BA-426A-A20D-0183D7B72B73}">
          <p14:sldIdLst>
            <p14:sldId id="388"/>
            <p14:sldId id="393"/>
            <p14:sldId id="392"/>
            <p14:sldId id="394"/>
            <p14:sldId id="390"/>
            <p14:sldId id="389"/>
            <p14:sldId id="391"/>
          </p14:sldIdLst>
        </p14:section>
        <p14:section name="Our Implementation" id="{E28C446F-4F8B-4204-B305-8D1467AB7405}">
          <p14:sldIdLst>
            <p14:sldId id="332"/>
          </p14:sldIdLst>
        </p14:section>
        <p14:section name="Possible Extensions" id="{012ABD80-6D1B-4A53-9C3A-33567AD51C2D}">
          <p14:sldIdLst>
            <p14:sldId id="395"/>
            <p14:sldId id="396"/>
            <p14:sldId id="397"/>
            <p14:sldId id="398"/>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353E152-F115-08FD-47BA-9A76032AF7A0}" name="Alon Spinner" initials="AS" userId="Alon Spinner" providerId="None"/>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FF09FF"/>
    <a:srgbClr val="30C12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3621" autoAdjust="0"/>
  </p:normalViewPr>
  <p:slideViewPr>
    <p:cSldViewPr snapToGrid="0">
      <p:cViewPr varScale="1">
        <p:scale>
          <a:sx n="88" d="100"/>
          <a:sy n="88" d="100"/>
        </p:scale>
        <p:origin x="1434"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microsoft.com/office/2018/10/relationships/authors" Targe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A48502C-62B7-4354-8386-9460B48F9555}" type="datetimeFigureOut">
              <a:rPr lang="en-IL" smtClean="0"/>
              <a:t>06/29/2022</a:t>
            </a:fld>
            <a:endParaRPr lang="en-I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2F2CEF2-90AD-4B3C-952B-C78CFED6D10D}" type="slidenum">
              <a:rPr lang="en-IL" smtClean="0"/>
              <a:t>‹#›</a:t>
            </a:fld>
            <a:endParaRPr lang="en-IL"/>
          </a:p>
        </p:txBody>
      </p:sp>
    </p:spTree>
    <p:extLst>
      <p:ext uri="{BB962C8B-B14F-4D97-AF65-F5344CB8AC3E}">
        <p14:creationId xmlns:p14="http://schemas.microsoft.com/office/powerpoint/2010/main" val="14858251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Total (25 min)</a:t>
            </a:r>
          </a:p>
          <a:p>
            <a:endParaRPr lang="en-US" dirty="0"/>
          </a:p>
          <a:p>
            <a:r>
              <a:rPr lang="en-US" dirty="0"/>
              <a:t>Introduction                                                ----------- Alon (1:6)    [2 min]</a:t>
            </a:r>
          </a:p>
          <a:p>
            <a:r>
              <a:rPr lang="en-US" dirty="0"/>
              <a:t>General Belief Space Inference (SLAM)       ---------- Alon (7:11)  [4 min]</a:t>
            </a:r>
          </a:p>
          <a:p>
            <a:r>
              <a:rPr lang="en-US" dirty="0"/>
              <a:t>Planning in the General Belief Space          ----------- Dan (12:22) [6 min]</a:t>
            </a:r>
          </a:p>
          <a:p>
            <a:r>
              <a:rPr lang="en-US" dirty="0"/>
              <a:t>Formulating Specific Objective Function    -----------Alon (23:29) [6 min]</a:t>
            </a:r>
          </a:p>
          <a:p>
            <a:r>
              <a:rPr lang="en-US" dirty="0"/>
              <a:t>Experimental Evaluation                             -----------Dan (30:36) [3 min]</a:t>
            </a:r>
          </a:p>
          <a:p>
            <a:r>
              <a:rPr lang="en-US" dirty="0"/>
              <a:t>Implementation                                          -----------Alon(37) [1 min]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Possible Extensions                                      -----------Alon(41) [3 min]</a:t>
            </a:r>
          </a:p>
          <a:p>
            <a:endParaRPr lang="en-US" dirty="0"/>
          </a:p>
          <a:p>
            <a:r>
              <a:rPr lang="en-US" dirty="0"/>
              <a:t> </a:t>
            </a:r>
            <a:endParaRPr lang="he-IL" dirty="0"/>
          </a:p>
        </p:txBody>
      </p:sp>
      <p:sp>
        <p:nvSpPr>
          <p:cNvPr id="4" name="Slide Number Placeholder 3"/>
          <p:cNvSpPr>
            <a:spLocks noGrp="1"/>
          </p:cNvSpPr>
          <p:nvPr>
            <p:ph type="sldNum" sz="quarter" idx="5"/>
          </p:nvPr>
        </p:nvSpPr>
        <p:spPr/>
        <p:txBody>
          <a:bodyPr/>
          <a:lstStyle/>
          <a:p>
            <a:fld id="{52F2CEF2-90AD-4B3C-952B-C78CFED6D10D}" type="slidenum">
              <a:rPr lang="en-IL" smtClean="0"/>
              <a:t>2</a:t>
            </a:fld>
            <a:endParaRPr lang="en-IL"/>
          </a:p>
        </p:txBody>
      </p:sp>
    </p:spTree>
    <p:extLst>
      <p:ext uri="{BB962C8B-B14F-4D97-AF65-F5344CB8AC3E}">
        <p14:creationId xmlns:p14="http://schemas.microsoft.com/office/powerpoint/2010/main" val="3943370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“solving” EM without future measurements, we can find </a:t>
            </a:r>
            <a:r>
              <a:rPr lang="en-US" dirty="0" err="1"/>
              <a:t>I_kpl_Bar</a:t>
            </a:r>
            <a:endParaRPr lang="en-US" dirty="0"/>
          </a:p>
        </p:txBody>
      </p:sp>
      <p:sp>
        <p:nvSpPr>
          <p:cNvPr id="4" name="Slide Number Placeholder 3"/>
          <p:cNvSpPr>
            <a:spLocks noGrp="1"/>
          </p:cNvSpPr>
          <p:nvPr>
            <p:ph type="sldNum" sz="quarter" idx="5"/>
          </p:nvPr>
        </p:nvSpPr>
        <p:spPr/>
        <p:txBody>
          <a:bodyPr/>
          <a:lstStyle/>
          <a:p>
            <a:fld id="{52F2CEF2-90AD-4B3C-952B-C78CFED6D10D}" type="slidenum">
              <a:rPr lang="en-IL" smtClean="0"/>
              <a:t>19</a:t>
            </a:fld>
            <a:endParaRPr lang="en-IL"/>
          </a:p>
        </p:txBody>
      </p:sp>
    </p:spTree>
    <p:extLst>
      <p:ext uri="{BB962C8B-B14F-4D97-AF65-F5344CB8AC3E}">
        <p14:creationId xmlns:p14="http://schemas.microsoft.com/office/powerpoint/2010/main" val="41593387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Finish slide with saying that we need to plug in the models and then we get -&gt; next slide</a:t>
            </a:r>
          </a:p>
        </p:txBody>
      </p:sp>
      <p:sp>
        <p:nvSpPr>
          <p:cNvPr id="4" name="Slide Number Placeholder 3"/>
          <p:cNvSpPr>
            <a:spLocks noGrp="1"/>
          </p:cNvSpPr>
          <p:nvPr>
            <p:ph type="sldNum" sz="quarter" idx="5"/>
          </p:nvPr>
        </p:nvSpPr>
        <p:spPr/>
        <p:txBody>
          <a:bodyPr/>
          <a:lstStyle/>
          <a:p>
            <a:fld id="{52F2CEF2-90AD-4B3C-952B-C78CFED6D10D}" type="slidenum">
              <a:rPr lang="en-IL" smtClean="0"/>
              <a:t>20</a:t>
            </a:fld>
            <a:endParaRPr lang="en-IL"/>
          </a:p>
        </p:txBody>
      </p:sp>
    </p:spTree>
    <p:extLst>
      <p:ext uri="{BB962C8B-B14F-4D97-AF65-F5344CB8AC3E}">
        <p14:creationId xmlns:p14="http://schemas.microsoft.com/office/powerpoint/2010/main" val="31085541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lar</a:t>
            </a:r>
          </a:p>
        </p:txBody>
      </p:sp>
      <p:sp>
        <p:nvSpPr>
          <p:cNvPr id="4" name="Slide Number Placeholder 3"/>
          <p:cNvSpPr>
            <a:spLocks noGrp="1"/>
          </p:cNvSpPr>
          <p:nvPr>
            <p:ph type="sldNum" sz="quarter" idx="5"/>
          </p:nvPr>
        </p:nvSpPr>
        <p:spPr/>
        <p:txBody>
          <a:bodyPr/>
          <a:lstStyle/>
          <a:p>
            <a:fld id="{52F2CEF2-90AD-4B3C-952B-C78CFED6D10D}" type="slidenum">
              <a:rPr lang="en-IL" smtClean="0"/>
              <a:t>26</a:t>
            </a:fld>
            <a:endParaRPr lang="en-IL"/>
          </a:p>
        </p:txBody>
      </p:sp>
    </p:spTree>
    <p:extLst>
      <p:ext uri="{BB962C8B-B14F-4D97-AF65-F5344CB8AC3E}">
        <p14:creationId xmlns:p14="http://schemas.microsoft.com/office/powerpoint/2010/main" val="32432698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2F2CEF2-90AD-4B3C-952B-C78CFED6D10D}" type="slidenum">
              <a:rPr lang="en-IL" smtClean="0"/>
              <a:t>30</a:t>
            </a:fld>
            <a:endParaRPr lang="en-IL"/>
          </a:p>
        </p:txBody>
      </p:sp>
    </p:spTree>
    <p:extLst>
      <p:ext uri="{BB962C8B-B14F-4D97-AF65-F5344CB8AC3E}">
        <p14:creationId xmlns:p14="http://schemas.microsoft.com/office/powerpoint/2010/main" val="16579458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2F2CEF2-90AD-4B3C-952B-C78CFED6D10D}" type="slidenum">
              <a:rPr lang="en-IL" smtClean="0"/>
              <a:t>32</a:t>
            </a:fld>
            <a:endParaRPr lang="en-IL"/>
          </a:p>
        </p:txBody>
      </p:sp>
    </p:spTree>
    <p:extLst>
      <p:ext uri="{BB962C8B-B14F-4D97-AF65-F5344CB8AC3E}">
        <p14:creationId xmlns:p14="http://schemas.microsoft.com/office/powerpoint/2010/main" val="22116226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001" dirty="0"/>
              <a:t>CNU – </a:t>
            </a:r>
            <a:r>
              <a:rPr lang="en-US" dirty="0"/>
              <a:t>Continuous Planning no uncertainty</a:t>
            </a:r>
            <a:endParaRPr lang="en-001" dirty="0"/>
          </a:p>
          <a:p>
            <a:r>
              <a:rPr lang="en-001" dirty="0"/>
              <a:t>DP - Discrete Planning: </a:t>
            </a:r>
          </a:p>
          <a:p>
            <a:r>
              <a:rPr lang="en-001" dirty="0"/>
              <a:t>	Selects a set of waypoints that corresponds to a potential loop c</a:t>
            </a:r>
            <a:r>
              <a:rPr lang="en-US" dirty="0"/>
              <a:t>lo</a:t>
            </a:r>
            <a:r>
              <a:rPr lang="en-001" dirty="0"/>
              <a:t>sure location and </a:t>
            </a:r>
            <a:r>
              <a:rPr lang="en-001" dirty="0" err="1"/>
              <a:t>calcu</a:t>
            </a:r>
            <a:r>
              <a:rPr lang="en-US" dirty="0"/>
              <a:t>la</a:t>
            </a:r>
            <a:r>
              <a:rPr lang="en-001" dirty="0" err="1"/>
              <a:t>tes</a:t>
            </a:r>
            <a:r>
              <a:rPr lang="en-001" dirty="0"/>
              <a:t> a path using global </a:t>
            </a:r>
            <a:r>
              <a:rPr lang="en-001" dirty="0" err="1"/>
              <a:t>Astar</a:t>
            </a:r>
            <a:r>
              <a:rPr lang="en-001" dirty="0"/>
              <a:t>. </a:t>
            </a:r>
          </a:p>
          <a:p>
            <a:r>
              <a:rPr lang="en-001" dirty="0"/>
              <a:t>	Uses a heuristic to reward nodes </a:t>
            </a:r>
            <a:r>
              <a:rPr lang="en-001" dirty="0" err="1"/>
              <a:t>wher</a:t>
            </a:r>
            <a:r>
              <a:rPr lang="en-US" dirty="0"/>
              <a:t>e</a:t>
            </a:r>
            <a:r>
              <a:rPr lang="en-001" dirty="0"/>
              <a:t> the robot is likely to reobserve landmarks</a:t>
            </a:r>
          </a:p>
          <a:p>
            <a:r>
              <a:rPr lang="en-001" dirty="0"/>
              <a:t>	Uses cost with two contrasting objectives: minimizing uncertainty and exploring new areas</a:t>
            </a:r>
            <a:endParaRPr lang="en-US" dirty="0"/>
          </a:p>
        </p:txBody>
      </p:sp>
      <p:sp>
        <p:nvSpPr>
          <p:cNvPr id="4" name="Slide Number Placeholder 3"/>
          <p:cNvSpPr>
            <a:spLocks noGrp="1"/>
          </p:cNvSpPr>
          <p:nvPr>
            <p:ph type="sldNum" sz="quarter" idx="5"/>
          </p:nvPr>
        </p:nvSpPr>
        <p:spPr/>
        <p:txBody>
          <a:bodyPr/>
          <a:lstStyle/>
          <a:p>
            <a:fld id="{52F2CEF2-90AD-4B3C-952B-C78CFED6D10D}" type="slidenum">
              <a:rPr lang="en-IL" smtClean="0"/>
              <a:t>33</a:t>
            </a:fld>
            <a:endParaRPr lang="en-IL"/>
          </a:p>
        </p:txBody>
      </p:sp>
    </p:spTree>
    <p:extLst>
      <p:ext uri="{BB962C8B-B14F-4D97-AF65-F5344CB8AC3E}">
        <p14:creationId xmlns:p14="http://schemas.microsoft.com/office/powerpoint/2010/main" val="26190635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Due to quadratic cost:</a:t>
            </a:r>
          </a:p>
          <a:p>
            <a:pPr lvl="1"/>
            <a:r>
              <a:rPr lang="en-US" dirty="0"/>
              <a:t>we apply very strong control actions (arbitrarily neglecting the nominal control, while, close to the goal, we apply weak control and we</a:t>
            </a:r>
          </a:p>
          <a:p>
            <a:pPr lvl="1"/>
            <a:r>
              <a:rPr lang="en-US" dirty="0"/>
              <a:t>mainly follow the nominal control)</a:t>
            </a:r>
          </a:p>
          <a:p>
            <a:endParaRPr lang="en-US" dirty="0"/>
          </a:p>
          <a:p>
            <a:r>
              <a:rPr lang="en-US" dirty="0"/>
              <a:t>Weighting quadratic costs is difficult and was handled via a changing alpha value.</a:t>
            </a:r>
          </a:p>
          <a:p>
            <a:r>
              <a:rPr lang="en-US" dirty="0"/>
              <a:t>We can also:</a:t>
            </a:r>
          </a:p>
          <a:p>
            <a:pPr marL="171450" indent="-171450">
              <a:buFont typeface="Arial" panose="020B0604020202020204" pitchFamily="34" charset="0"/>
              <a:buChar char="•"/>
            </a:pPr>
            <a:r>
              <a:rPr lang="en-US" dirty="0"/>
              <a:t>Set waypoints to make the term </a:t>
            </a:r>
            <a:r>
              <a:rPr lang="en-US" dirty="0" err="1"/>
              <a:t>Xg-Xk</a:t>
            </a:r>
            <a:r>
              <a:rPr lang="en-US" dirty="0"/>
              <a:t> constant</a:t>
            </a:r>
          </a:p>
          <a:p>
            <a:pPr marL="171450" indent="-171450">
              <a:buFont typeface="Arial" panose="020B0604020202020204" pitchFamily="34" charset="0"/>
              <a:buChar char="•"/>
            </a:pPr>
            <a:r>
              <a:rPr lang="en-US" dirty="0"/>
              <a:t>Use l1 norm instead of Euclidian norm for distances (removes the dependence of the control action on the distance to the goal but is not differentiable at the origin and yada yada)</a:t>
            </a:r>
          </a:p>
          <a:p>
            <a:endParaRPr lang="en-US" dirty="0"/>
          </a:p>
        </p:txBody>
      </p:sp>
      <p:sp>
        <p:nvSpPr>
          <p:cNvPr id="4" name="Slide Number Placeholder 3"/>
          <p:cNvSpPr>
            <a:spLocks noGrp="1"/>
          </p:cNvSpPr>
          <p:nvPr>
            <p:ph type="sldNum" sz="quarter" idx="5"/>
          </p:nvPr>
        </p:nvSpPr>
        <p:spPr/>
        <p:txBody>
          <a:bodyPr/>
          <a:lstStyle/>
          <a:p>
            <a:fld id="{52F2CEF2-90AD-4B3C-952B-C78CFED6D10D}" type="slidenum">
              <a:rPr lang="en-IL" smtClean="0"/>
              <a:t>38</a:t>
            </a:fld>
            <a:endParaRPr lang="en-IL"/>
          </a:p>
        </p:txBody>
      </p:sp>
    </p:spTree>
    <p:extLst>
      <p:ext uri="{BB962C8B-B14F-4D97-AF65-F5344CB8AC3E}">
        <p14:creationId xmlns:p14="http://schemas.microsoft.com/office/powerpoint/2010/main" val="12913199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Instead of penalizing violation from the bounds, make sure in a hard constraint that we don’t violate. This will guarantee that we don’t “skew”</a:t>
            </a:r>
          </a:p>
          <a:p>
            <a:endParaRPr lang="en-US" dirty="0"/>
          </a:p>
          <a:p>
            <a:r>
              <a:rPr lang="en-US" dirty="0"/>
              <a:t>When  x -&gt; 0 log(x) -&gt; -inf making the cost basically inf.</a:t>
            </a:r>
          </a:p>
        </p:txBody>
      </p:sp>
      <p:sp>
        <p:nvSpPr>
          <p:cNvPr id="4" name="Slide Number Placeholder 3"/>
          <p:cNvSpPr>
            <a:spLocks noGrp="1"/>
          </p:cNvSpPr>
          <p:nvPr>
            <p:ph type="sldNum" sz="quarter" idx="5"/>
          </p:nvPr>
        </p:nvSpPr>
        <p:spPr/>
        <p:txBody>
          <a:bodyPr/>
          <a:lstStyle/>
          <a:p>
            <a:fld id="{52F2CEF2-90AD-4B3C-952B-C78CFED6D10D}" type="slidenum">
              <a:rPr lang="en-IL" smtClean="0"/>
              <a:t>40</a:t>
            </a:fld>
            <a:endParaRPr lang="en-IL"/>
          </a:p>
        </p:txBody>
      </p:sp>
    </p:spTree>
    <p:extLst>
      <p:ext uri="{BB962C8B-B14F-4D97-AF65-F5344CB8AC3E}">
        <p14:creationId xmlns:p14="http://schemas.microsoft.com/office/powerpoint/2010/main" val="41946500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Adaptive Horizon length: Check distance to goal before deciding</a:t>
            </a:r>
          </a:p>
          <a:p>
            <a:endParaRPr lang="en-US" dirty="0"/>
          </a:p>
          <a:p>
            <a:r>
              <a:rPr lang="en-US" dirty="0"/>
              <a:t>Simplifications: (image from </a:t>
            </a:r>
            <a:r>
              <a:rPr lang="en-US" dirty="0" err="1"/>
              <a:t>khen</a:t>
            </a:r>
            <a:r>
              <a:rPr lang="en-US" dirty="0"/>
              <a:t> Elimelech and Vadim “Simplified decision making in the belief space using belief </a:t>
            </a:r>
            <a:r>
              <a:rPr lang="en-US" dirty="0" err="1"/>
              <a:t>sparsification</a:t>
            </a:r>
            <a:r>
              <a:rPr lang="en-US" dirty="0"/>
              <a:t>”</a:t>
            </a:r>
          </a:p>
          <a:p>
            <a:r>
              <a:rPr lang="en-US" dirty="0"/>
              <a:t>Solver</a:t>
            </a:r>
          </a:p>
          <a:p>
            <a:r>
              <a:rPr lang="en-US" dirty="0"/>
              <a:t>Cluster of landmarks -&gt; one landmark</a:t>
            </a:r>
          </a:p>
        </p:txBody>
      </p:sp>
      <p:sp>
        <p:nvSpPr>
          <p:cNvPr id="4" name="Slide Number Placeholder 3"/>
          <p:cNvSpPr>
            <a:spLocks noGrp="1"/>
          </p:cNvSpPr>
          <p:nvPr>
            <p:ph type="sldNum" sz="quarter" idx="5"/>
          </p:nvPr>
        </p:nvSpPr>
        <p:spPr/>
        <p:txBody>
          <a:bodyPr/>
          <a:lstStyle/>
          <a:p>
            <a:fld id="{52F2CEF2-90AD-4B3C-952B-C78CFED6D10D}" type="slidenum">
              <a:rPr lang="en-IL" smtClean="0"/>
              <a:t>41</a:t>
            </a:fld>
            <a:endParaRPr lang="en-IL"/>
          </a:p>
        </p:txBody>
      </p:sp>
    </p:spTree>
    <p:extLst>
      <p:ext uri="{BB962C8B-B14F-4D97-AF65-F5344CB8AC3E}">
        <p14:creationId xmlns:p14="http://schemas.microsoft.com/office/powerpoint/2010/main" val="29607922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2F2CEF2-90AD-4B3C-952B-C78CFED6D10D}" type="slidenum">
              <a:rPr lang="en-IL" smtClean="0"/>
              <a:t>3</a:t>
            </a:fld>
            <a:endParaRPr lang="en-IL"/>
          </a:p>
        </p:txBody>
      </p:sp>
    </p:spTree>
    <p:extLst>
      <p:ext uri="{BB962C8B-B14F-4D97-AF65-F5344CB8AC3E}">
        <p14:creationId xmlns:p14="http://schemas.microsoft.com/office/powerpoint/2010/main" val="22712854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UAV in an unknown </a:t>
            </a:r>
          </a:p>
        </p:txBody>
      </p:sp>
      <p:sp>
        <p:nvSpPr>
          <p:cNvPr id="4" name="Slide Number Placeholder 3"/>
          <p:cNvSpPr>
            <a:spLocks noGrp="1"/>
          </p:cNvSpPr>
          <p:nvPr>
            <p:ph type="sldNum" sz="quarter" idx="5"/>
          </p:nvPr>
        </p:nvSpPr>
        <p:spPr/>
        <p:txBody>
          <a:bodyPr/>
          <a:lstStyle/>
          <a:p>
            <a:fld id="{52F2CEF2-90AD-4B3C-952B-C78CFED6D10D}" type="slidenum">
              <a:rPr lang="en-IL" smtClean="0"/>
              <a:t>5</a:t>
            </a:fld>
            <a:endParaRPr lang="en-IL"/>
          </a:p>
        </p:txBody>
      </p:sp>
    </p:spTree>
    <p:extLst>
      <p:ext uri="{BB962C8B-B14F-4D97-AF65-F5344CB8AC3E}">
        <p14:creationId xmlns:p14="http://schemas.microsoft.com/office/powerpoint/2010/main" val="17371685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2F2CEF2-90AD-4B3C-952B-C78CFED6D10D}" type="slidenum">
              <a:rPr lang="en-IL" smtClean="0"/>
              <a:t>11</a:t>
            </a:fld>
            <a:endParaRPr lang="en-IL"/>
          </a:p>
        </p:txBody>
      </p:sp>
    </p:spTree>
    <p:extLst>
      <p:ext uri="{BB962C8B-B14F-4D97-AF65-F5344CB8AC3E}">
        <p14:creationId xmlns:p14="http://schemas.microsoft.com/office/powerpoint/2010/main" val="10817259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Continuous Action Space: </a:t>
            </a:r>
          </a:p>
          <a:p>
            <a:r>
              <a:rPr lang="en-US" dirty="0"/>
              <a:t>The machine does not involve searching over the action space, but optimizing over it</a:t>
            </a:r>
          </a:p>
        </p:txBody>
      </p:sp>
      <p:sp>
        <p:nvSpPr>
          <p:cNvPr id="4" name="Slide Number Placeholder 3"/>
          <p:cNvSpPr>
            <a:spLocks noGrp="1"/>
          </p:cNvSpPr>
          <p:nvPr>
            <p:ph type="sldNum" sz="quarter" idx="5"/>
          </p:nvPr>
        </p:nvSpPr>
        <p:spPr/>
        <p:txBody>
          <a:bodyPr/>
          <a:lstStyle/>
          <a:p>
            <a:fld id="{52F2CEF2-90AD-4B3C-952B-C78CFED6D10D}" type="slidenum">
              <a:rPr lang="en-IL" smtClean="0"/>
              <a:t>14</a:t>
            </a:fld>
            <a:endParaRPr lang="en-IL"/>
          </a:p>
        </p:txBody>
      </p:sp>
    </p:spTree>
    <p:extLst>
      <p:ext uri="{BB962C8B-B14F-4D97-AF65-F5344CB8AC3E}">
        <p14:creationId xmlns:p14="http://schemas.microsoft.com/office/powerpoint/2010/main" val="23088474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 </a:t>
                </a:r>
                <a:r>
                  <a:rPr lang="en-US" sz="1200" dirty="0"/>
                  <a:t>The control update is preformed in a continuous domain and can be realized using different optimization techniques. In the paper the method that used is a simple gradient method to compute </a:t>
                </a:r>
                <a14:m>
                  <m:oMath xmlns:m="http://schemas.openxmlformats.org/officeDocument/2006/math">
                    <m:sSubSup>
                      <m:sSubSupPr>
                        <m:ctrlPr>
                          <a:rPr lang="en-US" sz="1200" i="1" smtClean="0">
                            <a:latin typeface="Cambria Math" panose="02040503050406030204" pitchFamily="18" charset="0"/>
                          </a:rPr>
                        </m:ctrlPr>
                      </m:sSubSupPr>
                      <m:e>
                        <m:r>
                          <a:rPr lang="en-US" sz="1200" b="0" i="1" smtClean="0">
                            <a:latin typeface="Cambria Math" panose="02040503050406030204" pitchFamily="18" charset="0"/>
                          </a:rPr>
                          <m:t>𝑢</m:t>
                        </m:r>
                      </m:e>
                      <m:sub>
                        <m:r>
                          <a:rPr lang="en-US" sz="1200" b="0" i="1" smtClean="0">
                            <a:latin typeface="Cambria Math" panose="02040503050406030204" pitchFamily="18" charset="0"/>
                          </a:rPr>
                          <m:t>𝑘</m:t>
                        </m:r>
                        <m:r>
                          <a:rPr lang="en-US" sz="1200" b="0" i="1" smtClean="0">
                            <a:latin typeface="Cambria Math" panose="02040503050406030204" pitchFamily="18" charset="0"/>
                          </a:rPr>
                          <m:t>:</m:t>
                        </m:r>
                        <m:r>
                          <a:rPr lang="en-US" sz="1200" b="0" i="1" smtClean="0">
                            <a:latin typeface="Cambria Math" panose="02040503050406030204" pitchFamily="18" charset="0"/>
                          </a:rPr>
                          <m:t>𝑘</m:t>
                        </m:r>
                        <m:r>
                          <a:rPr lang="en-US" sz="1200" b="0" i="1" smtClean="0">
                            <a:latin typeface="Cambria Math" panose="02040503050406030204" pitchFamily="18" charset="0"/>
                          </a:rPr>
                          <m:t>+</m:t>
                        </m:r>
                        <m:r>
                          <a:rPr lang="en-US" sz="1200" b="0" i="1" smtClean="0">
                            <a:latin typeface="Cambria Math" panose="02040503050406030204" pitchFamily="18" charset="0"/>
                          </a:rPr>
                          <m:t>𝐿</m:t>
                        </m:r>
                        <m:r>
                          <a:rPr lang="en-US" sz="1200" b="0" i="1" smtClean="0">
                            <a:latin typeface="Cambria Math" panose="02040503050406030204" pitchFamily="18" charset="0"/>
                          </a:rPr>
                          <m:t>−</m:t>
                        </m:r>
                        <m:r>
                          <a:rPr lang="en-US" sz="1200" b="0" i="1" smtClean="0">
                            <a:latin typeface="Cambria Math" panose="02040503050406030204" pitchFamily="18" charset="0"/>
                          </a:rPr>
                          <m:t>1</m:t>
                        </m:r>
                      </m:sub>
                      <m:sup>
                        <m:r>
                          <a:rPr lang="en-US" sz="1200" b="0" i="1" smtClean="0">
                            <a:latin typeface="Cambria Math" panose="02040503050406030204" pitchFamily="18" charset="0"/>
                          </a:rPr>
                          <m:t>⋆</m:t>
                        </m:r>
                      </m:sup>
                    </m:sSubSup>
                  </m:oMath>
                </a14:m>
                <a:r>
                  <a:rPr lang="en-US" sz="1200" dirty="0"/>
                  <a:t>.</a:t>
                </a:r>
              </a:p>
              <a:p>
                <a:endParaRPr lang="en-US"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 </a:t>
                </a:r>
                <a:r>
                  <a:rPr lang="en-US" sz="1200" dirty="0"/>
                  <a:t>The control update is preformed in a continuous domain and can be realized using different optimization techniques. In the paper the method that used is a simple gradient method to compute </a:t>
                </a:r>
                <a:r>
                  <a:rPr lang="en-US" sz="1200" b="0" i="0">
                    <a:latin typeface="Cambria Math" panose="02040503050406030204" pitchFamily="18" charset="0"/>
                  </a:rPr>
                  <a:t>𝑢_(𝑘:𝑘+𝐿−1)^⋆</a:t>
                </a:r>
                <a:r>
                  <a:rPr lang="en-US" sz="1200" dirty="0"/>
                  <a:t>.</a:t>
                </a:r>
              </a:p>
              <a:p>
                <a:endParaRPr lang="en-US" dirty="0"/>
              </a:p>
            </p:txBody>
          </p:sp>
        </mc:Fallback>
      </mc:AlternateContent>
      <p:sp>
        <p:nvSpPr>
          <p:cNvPr id="4" name="Slide Number Placeholder 3"/>
          <p:cNvSpPr>
            <a:spLocks noGrp="1"/>
          </p:cNvSpPr>
          <p:nvPr>
            <p:ph type="sldNum" sz="quarter" idx="5"/>
          </p:nvPr>
        </p:nvSpPr>
        <p:spPr/>
        <p:txBody>
          <a:bodyPr/>
          <a:lstStyle/>
          <a:p>
            <a:fld id="{52F2CEF2-90AD-4B3C-952B-C78CFED6D10D}" type="slidenum">
              <a:rPr lang="en-IL" smtClean="0"/>
              <a:t>15</a:t>
            </a:fld>
            <a:endParaRPr lang="en-IL"/>
          </a:p>
        </p:txBody>
      </p:sp>
    </p:spTree>
    <p:extLst>
      <p:ext uri="{BB962C8B-B14F-4D97-AF65-F5344CB8AC3E}">
        <p14:creationId xmlns:p14="http://schemas.microsoft.com/office/powerpoint/2010/main" val="42735229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Now know how to update u from J</a:t>
            </a:r>
          </a:p>
          <a:p>
            <a:r>
              <a:rPr lang="en-US" dirty="0"/>
              <a:t>No we need to learn how to compute J from u</a:t>
            </a:r>
          </a:p>
        </p:txBody>
      </p:sp>
      <p:sp>
        <p:nvSpPr>
          <p:cNvPr id="4" name="Slide Number Placeholder 3"/>
          <p:cNvSpPr>
            <a:spLocks noGrp="1"/>
          </p:cNvSpPr>
          <p:nvPr>
            <p:ph type="sldNum" sz="quarter" idx="5"/>
          </p:nvPr>
        </p:nvSpPr>
        <p:spPr/>
        <p:txBody>
          <a:bodyPr/>
          <a:lstStyle/>
          <a:p>
            <a:fld id="{52F2CEF2-90AD-4B3C-952B-C78CFED6D10D}" type="slidenum">
              <a:rPr lang="en-IL" smtClean="0"/>
              <a:t>16</a:t>
            </a:fld>
            <a:endParaRPr lang="en-IL"/>
          </a:p>
        </p:txBody>
      </p:sp>
    </p:spTree>
    <p:extLst>
      <p:ext uri="{BB962C8B-B14F-4D97-AF65-F5344CB8AC3E}">
        <p14:creationId xmlns:p14="http://schemas.microsoft.com/office/powerpoint/2010/main" val="34890481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inner layer involve the computation of the Gaussian approximation of:</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Whose mean value coincides with the MAP estimate of:</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52F2CEF2-90AD-4B3C-952B-C78CFED6D10D}" type="slidenum">
              <a:rPr lang="en-IL" smtClean="0"/>
              <a:t>17</a:t>
            </a:fld>
            <a:endParaRPr lang="en-IL"/>
          </a:p>
        </p:txBody>
      </p:sp>
    </p:spTree>
    <p:extLst>
      <p:ext uri="{BB962C8B-B14F-4D97-AF65-F5344CB8AC3E}">
        <p14:creationId xmlns:p14="http://schemas.microsoft.com/office/powerpoint/2010/main" val="15086376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Minka 1998 promises that this EM convergences to a local minimum of the cost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52F2CEF2-90AD-4B3C-952B-C78CFED6D10D}" type="slidenum">
              <a:rPr lang="en-IL" smtClean="0"/>
              <a:t>18</a:t>
            </a:fld>
            <a:endParaRPr lang="en-IL"/>
          </a:p>
        </p:txBody>
      </p:sp>
    </p:spTree>
    <p:extLst>
      <p:ext uri="{BB962C8B-B14F-4D97-AF65-F5344CB8AC3E}">
        <p14:creationId xmlns:p14="http://schemas.microsoft.com/office/powerpoint/2010/main" val="33241373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38D7EF-CDE6-49CD-93EF-ACE7C193DB6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L"/>
          </a:p>
        </p:txBody>
      </p:sp>
      <p:sp>
        <p:nvSpPr>
          <p:cNvPr id="3" name="Subtitle 2">
            <a:extLst>
              <a:ext uri="{FF2B5EF4-FFF2-40B4-BE49-F238E27FC236}">
                <a16:creationId xmlns:a16="http://schemas.microsoft.com/office/drawing/2014/main" id="{1E912E9C-EBE1-44FA-AEA8-8D5608117D9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L"/>
          </a:p>
        </p:txBody>
      </p:sp>
      <p:sp>
        <p:nvSpPr>
          <p:cNvPr id="4" name="Date Placeholder 3">
            <a:extLst>
              <a:ext uri="{FF2B5EF4-FFF2-40B4-BE49-F238E27FC236}">
                <a16:creationId xmlns:a16="http://schemas.microsoft.com/office/drawing/2014/main" id="{3042335E-8358-4360-AFE6-FF1C135B9637}"/>
              </a:ext>
            </a:extLst>
          </p:cNvPr>
          <p:cNvSpPr>
            <a:spLocks noGrp="1"/>
          </p:cNvSpPr>
          <p:nvPr>
            <p:ph type="dt" sz="half" idx="10"/>
          </p:nvPr>
        </p:nvSpPr>
        <p:spPr/>
        <p:txBody>
          <a:bodyPr/>
          <a:lstStyle/>
          <a:p>
            <a:fld id="{CD58A1FB-453A-4C06-8A8F-212EA91A08F3}" type="datetime8">
              <a:rPr lang="en-IL" smtClean="0"/>
              <a:t>06/29/2022 09:17</a:t>
            </a:fld>
            <a:endParaRPr lang="en-IL"/>
          </a:p>
        </p:txBody>
      </p:sp>
      <p:sp>
        <p:nvSpPr>
          <p:cNvPr id="5" name="Footer Placeholder 4">
            <a:extLst>
              <a:ext uri="{FF2B5EF4-FFF2-40B4-BE49-F238E27FC236}">
                <a16:creationId xmlns:a16="http://schemas.microsoft.com/office/drawing/2014/main" id="{500D7174-022C-4D04-A21F-941A767C1F22}"/>
              </a:ext>
            </a:extLst>
          </p:cNvPr>
          <p:cNvSpPr>
            <a:spLocks noGrp="1"/>
          </p:cNvSpPr>
          <p:nvPr>
            <p:ph type="ftr" sz="quarter" idx="11"/>
          </p:nvPr>
        </p:nvSpPr>
        <p:spPr/>
        <p:txBody>
          <a:bodyPr/>
          <a:lstStyle/>
          <a:p>
            <a:endParaRPr lang="en-IL"/>
          </a:p>
        </p:txBody>
      </p:sp>
      <p:sp>
        <p:nvSpPr>
          <p:cNvPr id="6" name="Slide Number Placeholder 5">
            <a:extLst>
              <a:ext uri="{FF2B5EF4-FFF2-40B4-BE49-F238E27FC236}">
                <a16:creationId xmlns:a16="http://schemas.microsoft.com/office/drawing/2014/main" id="{CA2B518E-B81D-4309-B862-BF66C1B553E0}"/>
              </a:ext>
            </a:extLst>
          </p:cNvPr>
          <p:cNvSpPr>
            <a:spLocks noGrp="1"/>
          </p:cNvSpPr>
          <p:nvPr>
            <p:ph type="sldNum" sz="quarter" idx="12"/>
          </p:nvPr>
        </p:nvSpPr>
        <p:spPr/>
        <p:txBody>
          <a:bodyPr/>
          <a:lstStyle/>
          <a:p>
            <a:fld id="{16DBD0CC-423F-4B58-AFF5-83B6DD233671}" type="slidenum">
              <a:rPr lang="en-IL" smtClean="0"/>
              <a:t>‹#›</a:t>
            </a:fld>
            <a:endParaRPr lang="en-IL"/>
          </a:p>
        </p:txBody>
      </p:sp>
    </p:spTree>
    <p:extLst>
      <p:ext uri="{BB962C8B-B14F-4D97-AF65-F5344CB8AC3E}">
        <p14:creationId xmlns:p14="http://schemas.microsoft.com/office/powerpoint/2010/main" val="21305530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91C115-A262-4A77-B6D4-B9941B0709CF}"/>
              </a:ext>
            </a:extLst>
          </p:cNvPr>
          <p:cNvSpPr>
            <a:spLocks noGrp="1"/>
          </p:cNvSpPr>
          <p:nvPr>
            <p:ph type="title"/>
          </p:nvPr>
        </p:nvSpPr>
        <p:spPr/>
        <p:txBody>
          <a:bodyPr/>
          <a:lstStyle/>
          <a:p>
            <a:r>
              <a:rPr lang="en-US"/>
              <a:t>Click to edit Master title style</a:t>
            </a:r>
            <a:endParaRPr lang="en-IL"/>
          </a:p>
        </p:txBody>
      </p:sp>
      <p:sp>
        <p:nvSpPr>
          <p:cNvPr id="3" name="Vertical Text Placeholder 2">
            <a:extLst>
              <a:ext uri="{FF2B5EF4-FFF2-40B4-BE49-F238E27FC236}">
                <a16:creationId xmlns:a16="http://schemas.microsoft.com/office/drawing/2014/main" id="{D4FB8C93-9DF2-48A7-860F-EFEDF3AC438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Date Placeholder 3">
            <a:extLst>
              <a:ext uri="{FF2B5EF4-FFF2-40B4-BE49-F238E27FC236}">
                <a16:creationId xmlns:a16="http://schemas.microsoft.com/office/drawing/2014/main" id="{A64ECE32-6394-4AE2-819A-2F6F6E3D6636}"/>
              </a:ext>
            </a:extLst>
          </p:cNvPr>
          <p:cNvSpPr>
            <a:spLocks noGrp="1"/>
          </p:cNvSpPr>
          <p:nvPr>
            <p:ph type="dt" sz="half" idx="10"/>
          </p:nvPr>
        </p:nvSpPr>
        <p:spPr/>
        <p:txBody>
          <a:bodyPr/>
          <a:lstStyle/>
          <a:p>
            <a:fld id="{BBC42D46-953D-4093-8E5E-3186632D28E1}" type="datetime8">
              <a:rPr lang="en-IL" smtClean="0"/>
              <a:t>06/29/2022 09:17</a:t>
            </a:fld>
            <a:endParaRPr lang="en-IL"/>
          </a:p>
        </p:txBody>
      </p:sp>
      <p:sp>
        <p:nvSpPr>
          <p:cNvPr id="5" name="Footer Placeholder 4">
            <a:extLst>
              <a:ext uri="{FF2B5EF4-FFF2-40B4-BE49-F238E27FC236}">
                <a16:creationId xmlns:a16="http://schemas.microsoft.com/office/drawing/2014/main" id="{C09630A9-2AF4-4611-ACB5-E518E4859823}"/>
              </a:ext>
            </a:extLst>
          </p:cNvPr>
          <p:cNvSpPr>
            <a:spLocks noGrp="1"/>
          </p:cNvSpPr>
          <p:nvPr>
            <p:ph type="ftr" sz="quarter" idx="11"/>
          </p:nvPr>
        </p:nvSpPr>
        <p:spPr/>
        <p:txBody>
          <a:bodyPr/>
          <a:lstStyle/>
          <a:p>
            <a:endParaRPr lang="en-IL"/>
          </a:p>
        </p:txBody>
      </p:sp>
      <p:sp>
        <p:nvSpPr>
          <p:cNvPr id="6" name="Slide Number Placeholder 5">
            <a:extLst>
              <a:ext uri="{FF2B5EF4-FFF2-40B4-BE49-F238E27FC236}">
                <a16:creationId xmlns:a16="http://schemas.microsoft.com/office/drawing/2014/main" id="{3CF31B9B-E27B-4EAD-B228-0CD0143F5C7C}"/>
              </a:ext>
            </a:extLst>
          </p:cNvPr>
          <p:cNvSpPr>
            <a:spLocks noGrp="1"/>
          </p:cNvSpPr>
          <p:nvPr>
            <p:ph type="sldNum" sz="quarter" idx="12"/>
          </p:nvPr>
        </p:nvSpPr>
        <p:spPr/>
        <p:txBody>
          <a:bodyPr/>
          <a:lstStyle/>
          <a:p>
            <a:fld id="{16DBD0CC-423F-4B58-AFF5-83B6DD233671}" type="slidenum">
              <a:rPr lang="en-IL" smtClean="0"/>
              <a:t>‹#›</a:t>
            </a:fld>
            <a:endParaRPr lang="en-IL"/>
          </a:p>
        </p:txBody>
      </p:sp>
    </p:spTree>
    <p:extLst>
      <p:ext uri="{BB962C8B-B14F-4D97-AF65-F5344CB8AC3E}">
        <p14:creationId xmlns:p14="http://schemas.microsoft.com/office/powerpoint/2010/main" val="1750976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590F087-BA28-4C07-8101-D40FAD3FB66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L"/>
          </a:p>
        </p:txBody>
      </p:sp>
      <p:sp>
        <p:nvSpPr>
          <p:cNvPr id="3" name="Vertical Text Placeholder 2">
            <a:extLst>
              <a:ext uri="{FF2B5EF4-FFF2-40B4-BE49-F238E27FC236}">
                <a16:creationId xmlns:a16="http://schemas.microsoft.com/office/drawing/2014/main" id="{5EF4AEFB-7E65-4894-91AC-D8B4136814F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Date Placeholder 3">
            <a:extLst>
              <a:ext uri="{FF2B5EF4-FFF2-40B4-BE49-F238E27FC236}">
                <a16:creationId xmlns:a16="http://schemas.microsoft.com/office/drawing/2014/main" id="{85238E96-38B8-499E-9604-2197231BA829}"/>
              </a:ext>
            </a:extLst>
          </p:cNvPr>
          <p:cNvSpPr>
            <a:spLocks noGrp="1"/>
          </p:cNvSpPr>
          <p:nvPr>
            <p:ph type="dt" sz="half" idx="10"/>
          </p:nvPr>
        </p:nvSpPr>
        <p:spPr/>
        <p:txBody>
          <a:bodyPr/>
          <a:lstStyle/>
          <a:p>
            <a:fld id="{7E6353A2-59D4-452B-A69D-CB052AA16907}" type="datetime8">
              <a:rPr lang="en-IL" smtClean="0"/>
              <a:t>06/29/2022 09:17</a:t>
            </a:fld>
            <a:endParaRPr lang="en-IL"/>
          </a:p>
        </p:txBody>
      </p:sp>
      <p:sp>
        <p:nvSpPr>
          <p:cNvPr id="5" name="Footer Placeholder 4">
            <a:extLst>
              <a:ext uri="{FF2B5EF4-FFF2-40B4-BE49-F238E27FC236}">
                <a16:creationId xmlns:a16="http://schemas.microsoft.com/office/drawing/2014/main" id="{29BE54A6-E118-4E5E-9594-7C616BB806E6}"/>
              </a:ext>
            </a:extLst>
          </p:cNvPr>
          <p:cNvSpPr>
            <a:spLocks noGrp="1"/>
          </p:cNvSpPr>
          <p:nvPr>
            <p:ph type="ftr" sz="quarter" idx="11"/>
          </p:nvPr>
        </p:nvSpPr>
        <p:spPr/>
        <p:txBody>
          <a:bodyPr/>
          <a:lstStyle/>
          <a:p>
            <a:endParaRPr lang="en-IL"/>
          </a:p>
        </p:txBody>
      </p:sp>
      <p:sp>
        <p:nvSpPr>
          <p:cNvPr id="6" name="Slide Number Placeholder 5">
            <a:extLst>
              <a:ext uri="{FF2B5EF4-FFF2-40B4-BE49-F238E27FC236}">
                <a16:creationId xmlns:a16="http://schemas.microsoft.com/office/drawing/2014/main" id="{982419CD-B80E-4342-AF4F-E7CC4A4ACC8A}"/>
              </a:ext>
            </a:extLst>
          </p:cNvPr>
          <p:cNvSpPr>
            <a:spLocks noGrp="1"/>
          </p:cNvSpPr>
          <p:nvPr>
            <p:ph type="sldNum" sz="quarter" idx="12"/>
          </p:nvPr>
        </p:nvSpPr>
        <p:spPr/>
        <p:txBody>
          <a:bodyPr/>
          <a:lstStyle/>
          <a:p>
            <a:fld id="{16DBD0CC-423F-4B58-AFF5-83B6DD233671}" type="slidenum">
              <a:rPr lang="en-IL" smtClean="0"/>
              <a:t>‹#›</a:t>
            </a:fld>
            <a:endParaRPr lang="en-IL"/>
          </a:p>
        </p:txBody>
      </p:sp>
    </p:spTree>
    <p:extLst>
      <p:ext uri="{BB962C8B-B14F-4D97-AF65-F5344CB8AC3E}">
        <p14:creationId xmlns:p14="http://schemas.microsoft.com/office/powerpoint/2010/main" val="1148889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F5FA96-4EBC-41FD-B854-45A6C77B6E3F}"/>
              </a:ext>
            </a:extLst>
          </p:cNvPr>
          <p:cNvSpPr>
            <a:spLocks noGrp="1"/>
          </p:cNvSpPr>
          <p:nvPr>
            <p:ph type="title"/>
          </p:nvPr>
        </p:nvSpPr>
        <p:spPr/>
        <p:txBody>
          <a:bodyPr/>
          <a:lstStyle/>
          <a:p>
            <a:r>
              <a:rPr lang="en-US"/>
              <a:t>Click to edit Master title style</a:t>
            </a:r>
            <a:endParaRPr lang="en-IL"/>
          </a:p>
        </p:txBody>
      </p:sp>
      <p:sp>
        <p:nvSpPr>
          <p:cNvPr id="3" name="Content Placeholder 2">
            <a:extLst>
              <a:ext uri="{FF2B5EF4-FFF2-40B4-BE49-F238E27FC236}">
                <a16:creationId xmlns:a16="http://schemas.microsoft.com/office/drawing/2014/main" id="{188664B8-7CE1-4D35-993E-D11A0C63DD0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Date Placeholder 3">
            <a:extLst>
              <a:ext uri="{FF2B5EF4-FFF2-40B4-BE49-F238E27FC236}">
                <a16:creationId xmlns:a16="http://schemas.microsoft.com/office/drawing/2014/main" id="{6199BA38-BE24-4516-B9DB-F0A91ACB8CAA}"/>
              </a:ext>
            </a:extLst>
          </p:cNvPr>
          <p:cNvSpPr>
            <a:spLocks noGrp="1"/>
          </p:cNvSpPr>
          <p:nvPr>
            <p:ph type="dt" sz="half" idx="10"/>
          </p:nvPr>
        </p:nvSpPr>
        <p:spPr/>
        <p:txBody>
          <a:bodyPr/>
          <a:lstStyle/>
          <a:p>
            <a:fld id="{EDF3C340-9F2C-4C46-9386-7AF4D5BFA317}" type="datetime8">
              <a:rPr lang="en-IL" smtClean="0"/>
              <a:t>06/29/2022 09:17</a:t>
            </a:fld>
            <a:endParaRPr lang="en-IL"/>
          </a:p>
        </p:txBody>
      </p:sp>
      <p:sp>
        <p:nvSpPr>
          <p:cNvPr id="5" name="Footer Placeholder 4">
            <a:extLst>
              <a:ext uri="{FF2B5EF4-FFF2-40B4-BE49-F238E27FC236}">
                <a16:creationId xmlns:a16="http://schemas.microsoft.com/office/drawing/2014/main" id="{0472C358-86C6-4BFA-A8CE-33D947CF3CF7}"/>
              </a:ext>
            </a:extLst>
          </p:cNvPr>
          <p:cNvSpPr>
            <a:spLocks noGrp="1"/>
          </p:cNvSpPr>
          <p:nvPr>
            <p:ph type="ftr" sz="quarter" idx="11"/>
          </p:nvPr>
        </p:nvSpPr>
        <p:spPr/>
        <p:txBody>
          <a:bodyPr/>
          <a:lstStyle/>
          <a:p>
            <a:endParaRPr lang="en-IL"/>
          </a:p>
        </p:txBody>
      </p:sp>
      <p:sp>
        <p:nvSpPr>
          <p:cNvPr id="6" name="Slide Number Placeholder 5">
            <a:extLst>
              <a:ext uri="{FF2B5EF4-FFF2-40B4-BE49-F238E27FC236}">
                <a16:creationId xmlns:a16="http://schemas.microsoft.com/office/drawing/2014/main" id="{B57F5069-244D-4BC3-B1FC-23D3E3DC7EE7}"/>
              </a:ext>
            </a:extLst>
          </p:cNvPr>
          <p:cNvSpPr>
            <a:spLocks noGrp="1"/>
          </p:cNvSpPr>
          <p:nvPr>
            <p:ph type="sldNum" sz="quarter" idx="12"/>
          </p:nvPr>
        </p:nvSpPr>
        <p:spPr/>
        <p:txBody>
          <a:bodyPr/>
          <a:lstStyle/>
          <a:p>
            <a:fld id="{16DBD0CC-423F-4B58-AFF5-83B6DD233671}" type="slidenum">
              <a:rPr lang="en-IL" smtClean="0"/>
              <a:t>‹#›</a:t>
            </a:fld>
            <a:endParaRPr lang="en-IL"/>
          </a:p>
        </p:txBody>
      </p:sp>
    </p:spTree>
    <p:extLst>
      <p:ext uri="{BB962C8B-B14F-4D97-AF65-F5344CB8AC3E}">
        <p14:creationId xmlns:p14="http://schemas.microsoft.com/office/powerpoint/2010/main" val="9100724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BDA437-5417-4EDD-A8D8-1552DF33F57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L"/>
          </a:p>
        </p:txBody>
      </p:sp>
      <p:sp>
        <p:nvSpPr>
          <p:cNvPr id="3" name="Text Placeholder 2">
            <a:extLst>
              <a:ext uri="{FF2B5EF4-FFF2-40B4-BE49-F238E27FC236}">
                <a16:creationId xmlns:a16="http://schemas.microsoft.com/office/drawing/2014/main" id="{7B106443-F7FF-4E36-8204-8A68BFC0017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46DC23C-F613-4800-9681-27D958EDCF01}"/>
              </a:ext>
            </a:extLst>
          </p:cNvPr>
          <p:cNvSpPr>
            <a:spLocks noGrp="1"/>
          </p:cNvSpPr>
          <p:nvPr>
            <p:ph type="dt" sz="half" idx="10"/>
          </p:nvPr>
        </p:nvSpPr>
        <p:spPr/>
        <p:txBody>
          <a:bodyPr/>
          <a:lstStyle/>
          <a:p>
            <a:fld id="{A0EA2B1B-1765-4C52-8046-832DFFEC5B33}" type="datetime8">
              <a:rPr lang="en-IL" smtClean="0"/>
              <a:t>06/29/2022 09:17</a:t>
            </a:fld>
            <a:endParaRPr lang="en-IL"/>
          </a:p>
        </p:txBody>
      </p:sp>
      <p:sp>
        <p:nvSpPr>
          <p:cNvPr id="5" name="Footer Placeholder 4">
            <a:extLst>
              <a:ext uri="{FF2B5EF4-FFF2-40B4-BE49-F238E27FC236}">
                <a16:creationId xmlns:a16="http://schemas.microsoft.com/office/drawing/2014/main" id="{68267845-1658-432A-8249-44FE1689E6FA}"/>
              </a:ext>
            </a:extLst>
          </p:cNvPr>
          <p:cNvSpPr>
            <a:spLocks noGrp="1"/>
          </p:cNvSpPr>
          <p:nvPr>
            <p:ph type="ftr" sz="quarter" idx="11"/>
          </p:nvPr>
        </p:nvSpPr>
        <p:spPr/>
        <p:txBody>
          <a:bodyPr/>
          <a:lstStyle/>
          <a:p>
            <a:endParaRPr lang="en-IL"/>
          </a:p>
        </p:txBody>
      </p:sp>
      <p:sp>
        <p:nvSpPr>
          <p:cNvPr id="6" name="Slide Number Placeholder 5">
            <a:extLst>
              <a:ext uri="{FF2B5EF4-FFF2-40B4-BE49-F238E27FC236}">
                <a16:creationId xmlns:a16="http://schemas.microsoft.com/office/drawing/2014/main" id="{D25D1AD4-564B-444D-8BD4-5133EF7510C9}"/>
              </a:ext>
            </a:extLst>
          </p:cNvPr>
          <p:cNvSpPr>
            <a:spLocks noGrp="1"/>
          </p:cNvSpPr>
          <p:nvPr>
            <p:ph type="sldNum" sz="quarter" idx="12"/>
          </p:nvPr>
        </p:nvSpPr>
        <p:spPr/>
        <p:txBody>
          <a:bodyPr/>
          <a:lstStyle/>
          <a:p>
            <a:fld id="{16DBD0CC-423F-4B58-AFF5-83B6DD233671}" type="slidenum">
              <a:rPr lang="en-IL" smtClean="0"/>
              <a:t>‹#›</a:t>
            </a:fld>
            <a:endParaRPr lang="en-IL"/>
          </a:p>
        </p:txBody>
      </p:sp>
    </p:spTree>
    <p:extLst>
      <p:ext uri="{BB962C8B-B14F-4D97-AF65-F5344CB8AC3E}">
        <p14:creationId xmlns:p14="http://schemas.microsoft.com/office/powerpoint/2010/main" val="11740706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450780-CADC-4874-953C-B81992E7B900}"/>
              </a:ext>
            </a:extLst>
          </p:cNvPr>
          <p:cNvSpPr>
            <a:spLocks noGrp="1"/>
          </p:cNvSpPr>
          <p:nvPr>
            <p:ph type="title"/>
          </p:nvPr>
        </p:nvSpPr>
        <p:spPr/>
        <p:txBody>
          <a:bodyPr/>
          <a:lstStyle/>
          <a:p>
            <a:r>
              <a:rPr lang="en-US"/>
              <a:t>Click to edit Master title style</a:t>
            </a:r>
            <a:endParaRPr lang="en-IL"/>
          </a:p>
        </p:txBody>
      </p:sp>
      <p:sp>
        <p:nvSpPr>
          <p:cNvPr id="3" name="Content Placeholder 2">
            <a:extLst>
              <a:ext uri="{FF2B5EF4-FFF2-40B4-BE49-F238E27FC236}">
                <a16:creationId xmlns:a16="http://schemas.microsoft.com/office/drawing/2014/main" id="{B196ED82-4E1D-42E3-8964-51C82AFFE0F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Content Placeholder 3">
            <a:extLst>
              <a:ext uri="{FF2B5EF4-FFF2-40B4-BE49-F238E27FC236}">
                <a16:creationId xmlns:a16="http://schemas.microsoft.com/office/drawing/2014/main" id="{7139E53A-E095-4C5C-9F77-D683675936F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5" name="Date Placeholder 4">
            <a:extLst>
              <a:ext uri="{FF2B5EF4-FFF2-40B4-BE49-F238E27FC236}">
                <a16:creationId xmlns:a16="http://schemas.microsoft.com/office/drawing/2014/main" id="{F85A080B-16E8-4020-80D9-F9D4B2E38537}"/>
              </a:ext>
            </a:extLst>
          </p:cNvPr>
          <p:cNvSpPr>
            <a:spLocks noGrp="1"/>
          </p:cNvSpPr>
          <p:nvPr>
            <p:ph type="dt" sz="half" idx="10"/>
          </p:nvPr>
        </p:nvSpPr>
        <p:spPr/>
        <p:txBody>
          <a:bodyPr/>
          <a:lstStyle/>
          <a:p>
            <a:fld id="{4D7821B8-2EFD-46F5-B2B4-F6D7FFB0A1FB}" type="datetime8">
              <a:rPr lang="en-IL" smtClean="0"/>
              <a:t>06/29/2022 09:17</a:t>
            </a:fld>
            <a:endParaRPr lang="en-IL"/>
          </a:p>
        </p:txBody>
      </p:sp>
      <p:sp>
        <p:nvSpPr>
          <p:cNvPr id="6" name="Footer Placeholder 5">
            <a:extLst>
              <a:ext uri="{FF2B5EF4-FFF2-40B4-BE49-F238E27FC236}">
                <a16:creationId xmlns:a16="http://schemas.microsoft.com/office/drawing/2014/main" id="{810BD69A-8DE6-4A79-BF84-EE9A5C6835F9}"/>
              </a:ext>
            </a:extLst>
          </p:cNvPr>
          <p:cNvSpPr>
            <a:spLocks noGrp="1"/>
          </p:cNvSpPr>
          <p:nvPr>
            <p:ph type="ftr" sz="quarter" idx="11"/>
          </p:nvPr>
        </p:nvSpPr>
        <p:spPr/>
        <p:txBody>
          <a:bodyPr/>
          <a:lstStyle/>
          <a:p>
            <a:endParaRPr lang="en-IL"/>
          </a:p>
        </p:txBody>
      </p:sp>
      <p:sp>
        <p:nvSpPr>
          <p:cNvPr id="7" name="Slide Number Placeholder 6">
            <a:extLst>
              <a:ext uri="{FF2B5EF4-FFF2-40B4-BE49-F238E27FC236}">
                <a16:creationId xmlns:a16="http://schemas.microsoft.com/office/drawing/2014/main" id="{80AB29C3-BB2A-429C-B3F3-10FC1C32FFF8}"/>
              </a:ext>
            </a:extLst>
          </p:cNvPr>
          <p:cNvSpPr>
            <a:spLocks noGrp="1"/>
          </p:cNvSpPr>
          <p:nvPr>
            <p:ph type="sldNum" sz="quarter" idx="12"/>
          </p:nvPr>
        </p:nvSpPr>
        <p:spPr/>
        <p:txBody>
          <a:bodyPr/>
          <a:lstStyle/>
          <a:p>
            <a:fld id="{16DBD0CC-423F-4B58-AFF5-83B6DD233671}" type="slidenum">
              <a:rPr lang="en-IL" smtClean="0"/>
              <a:t>‹#›</a:t>
            </a:fld>
            <a:endParaRPr lang="en-IL"/>
          </a:p>
        </p:txBody>
      </p:sp>
    </p:spTree>
    <p:extLst>
      <p:ext uri="{BB962C8B-B14F-4D97-AF65-F5344CB8AC3E}">
        <p14:creationId xmlns:p14="http://schemas.microsoft.com/office/powerpoint/2010/main" val="5057919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1BA68-F417-4242-AB17-8B6896E7BCBA}"/>
              </a:ext>
            </a:extLst>
          </p:cNvPr>
          <p:cNvSpPr>
            <a:spLocks noGrp="1"/>
          </p:cNvSpPr>
          <p:nvPr>
            <p:ph type="title"/>
          </p:nvPr>
        </p:nvSpPr>
        <p:spPr>
          <a:xfrm>
            <a:off x="839788" y="365125"/>
            <a:ext cx="10515600" cy="1325563"/>
          </a:xfrm>
        </p:spPr>
        <p:txBody>
          <a:bodyPr/>
          <a:lstStyle/>
          <a:p>
            <a:r>
              <a:rPr lang="en-US"/>
              <a:t>Click to edit Master title style</a:t>
            </a:r>
            <a:endParaRPr lang="en-IL"/>
          </a:p>
        </p:txBody>
      </p:sp>
      <p:sp>
        <p:nvSpPr>
          <p:cNvPr id="3" name="Text Placeholder 2">
            <a:extLst>
              <a:ext uri="{FF2B5EF4-FFF2-40B4-BE49-F238E27FC236}">
                <a16:creationId xmlns:a16="http://schemas.microsoft.com/office/drawing/2014/main" id="{F4387087-B73B-4B74-939C-7EC68BF5178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9335624-AC15-4DC4-8034-3D4ADAE3E87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5" name="Text Placeholder 4">
            <a:extLst>
              <a:ext uri="{FF2B5EF4-FFF2-40B4-BE49-F238E27FC236}">
                <a16:creationId xmlns:a16="http://schemas.microsoft.com/office/drawing/2014/main" id="{85E7C18C-4956-4DC8-99C1-49F7496A7EA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7B6E96B-5C19-4D23-BC6B-FDC54495285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7" name="Date Placeholder 6">
            <a:extLst>
              <a:ext uri="{FF2B5EF4-FFF2-40B4-BE49-F238E27FC236}">
                <a16:creationId xmlns:a16="http://schemas.microsoft.com/office/drawing/2014/main" id="{9F7AF289-4986-4C8E-AA13-9330687A677F}"/>
              </a:ext>
            </a:extLst>
          </p:cNvPr>
          <p:cNvSpPr>
            <a:spLocks noGrp="1"/>
          </p:cNvSpPr>
          <p:nvPr>
            <p:ph type="dt" sz="half" idx="10"/>
          </p:nvPr>
        </p:nvSpPr>
        <p:spPr/>
        <p:txBody>
          <a:bodyPr/>
          <a:lstStyle/>
          <a:p>
            <a:fld id="{8BDAC509-8313-4D34-A5E4-190FBA890714}" type="datetime8">
              <a:rPr lang="en-IL" smtClean="0"/>
              <a:t>06/29/2022 09:17</a:t>
            </a:fld>
            <a:endParaRPr lang="en-IL"/>
          </a:p>
        </p:txBody>
      </p:sp>
      <p:sp>
        <p:nvSpPr>
          <p:cNvPr id="8" name="Footer Placeholder 7">
            <a:extLst>
              <a:ext uri="{FF2B5EF4-FFF2-40B4-BE49-F238E27FC236}">
                <a16:creationId xmlns:a16="http://schemas.microsoft.com/office/drawing/2014/main" id="{2FA3DDCC-7B6A-4E02-8DDD-4BBA6214372C}"/>
              </a:ext>
            </a:extLst>
          </p:cNvPr>
          <p:cNvSpPr>
            <a:spLocks noGrp="1"/>
          </p:cNvSpPr>
          <p:nvPr>
            <p:ph type="ftr" sz="quarter" idx="11"/>
          </p:nvPr>
        </p:nvSpPr>
        <p:spPr/>
        <p:txBody>
          <a:bodyPr/>
          <a:lstStyle/>
          <a:p>
            <a:endParaRPr lang="en-IL"/>
          </a:p>
        </p:txBody>
      </p:sp>
      <p:sp>
        <p:nvSpPr>
          <p:cNvPr id="9" name="Slide Number Placeholder 8">
            <a:extLst>
              <a:ext uri="{FF2B5EF4-FFF2-40B4-BE49-F238E27FC236}">
                <a16:creationId xmlns:a16="http://schemas.microsoft.com/office/drawing/2014/main" id="{C85A054C-ED52-40D0-BBAE-B132CE3CC5F1}"/>
              </a:ext>
            </a:extLst>
          </p:cNvPr>
          <p:cNvSpPr>
            <a:spLocks noGrp="1"/>
          </p:cNvSpPr>
          <p:nvPr>
            <p:ph type="sldNum" sz="quarter" idx="12"/>
          </p:nvPr>
        </p:nvSpPr>
        <p:spPr/>
        <p:txBody>
          <a:bodyPr/>
          <a:lstStyle/>
          <a:p>
            <a:fld id="{16DBD0CC-423F-4B58-AFF5-83B6DD233671}" type="slidenum">
              <a:rPr lang="en-IL" smtClean="0"/>
              <a:t>‹#›</a:t>
            </a:fld>
            <a:endParaRPr lang="en-IL"/>
          </a:p>
        </p:txBody>
      </p:sp>
    </p:spTree>
    <p:extLst>
      <p:ext uri="{BB962C8B-B14F-4D97-AF65-F5344CB8AC3E}">
        <p14:creationId xmlns:p14="http://schemas.microsoft.com/office/powerpoint/2010/main" val="24671914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D15A12-C18D-4E16-B7B3-919E4EEECD22}"/>
              </a:ext>
            </a:extLst>
          </p:cNvPr>
          <p:cNvSpPr>
            <a:spLocks noGrp="1"/>
          </p:cNvSpPr>
          <p:nvPr>
            <p:ph type="title"/>
          </p:nvPr>
        </p:nvSpPr>
        <p:spPr/>
        <p:txBody>
          <a:bodyPr/>
          <a:lstStyle/>
          <a:p>
            <a:r>
              <a:rPr lang="en-US"/>
              <a:t>Click to edit Master title style</a:t>
            </a:r>
            <a:endParaRPr lang="en-IL"/>
          </a:p>
        </p:txBody>
      </p:sp>
      <p:sp>
        <p:nvSpPr>
          <p:cNvPr id="3" name="Date Placeholder 2">
            <a:extLst>
              <a:ext uri="{FF2B5EF4-FFF2-40B4-BE49-F238E27FC236}">
                <a16:creationId xmlns:a16="http://schemas.microsoft.com/office/drawing/2014/main" id="{93850237-95FC-4383-8561-F12AA078293C}"/>
              </a:ext>
            </a:extLst>
          </p:cNvPr>
          <p:cNvSpPr>
            <a:spLocks noGrp="1"/>
          </p:cNvSpPr>
          <p:nvPr>
            <p:ph type="dt" sz="half" idx="10"/>
          </p:nvPr>
        </p:nvSpPr>
        <p:spPr/>
        <p:txBody>
          <a:bodyPr/>
          <a:lstStyle/>
          <a:p>
            <a:fld id="{A343688F-81F2-4DF7-8A63-9388C228F82F}" type="datetime8">
              <a:rPr lang="en-IL" smtClean="0"/>
              <a:t>06/29/2022 09:17</a:t>
            </a:fld>
            <a:endParaRPr lang="en-IL"/>
          </a:p>
        </p:txBody>
      </p:sp>
      <p:sp>
        <p:nvSpPr>
          <p:cNvPr id="4" name="Footer Placeholder 3">
            <a:extLst>
              <a:ext uri="{FF2B5EF4-FFF2-40B4-BE49-F238E27FC236}">
                <a16:creationId xmlns:a16="http://schemas.microsoft.com/office/drawing/2014/main" id="{6A21781B-E34E-45E8-81DC-9C25D4E908A9}"/>
              </a:ext>
            </a:extLst>
          </p:cNvPr>
          <p:cNvSpPr>
            <a:spLocks noGrp="1"/>
          </p:cNvSpPr>
          <p:nvPr>
            <p:ph type="ftr" sz="quarter" idx="11"/>
          </p:nvPr>
        </p:nvSpPr>
        <p:spPr/>
        <p:txBody>
          <a:bodyPr/>
          <a:lstStyle/>
          <a:p>
            <a:endParaRPr lang="en-IL"/>
          </a:p>
        </p:txBody>
      </p:sp>
      <p:sp>
        <p:nvSpPr>
          <p:cNvPr id="5" name="Slide Number Placeholder 4">
            <a:extLst>
              <a:ext uri="{FF2B5EF4-FFF2-40B4-BE49-F238E27FC236}">
                <a16:creationId xmlns:a16="http://schemas.microsoft.com/office/drawing/2014/main" id="{BCFDE28E-A227-4F08-A73E-A42DA237DA0E}"/>
              </a:ext>
            </a:extLst>
          </p:cNvPr>
          <p:cNvSpPr>
            <a:spLocks noGrp="1"/>
          </p:cNvSpPr>
          <p:nvPr>
            <p:ph type="sldNum" sz="quarter" idx="12"/>
          </p:nvPr>
        </p:nvSpPr>
        <p:spPr/>
        <p:txBody>
          <a:bodyPr/>
          <a:lstStyle/>
          <a:p>
            <a:fld id="{16DBD0CC-423F-4B58-AFF5-83B6DD233671}" type="slidenum">
              <a:rPr lang="en-IL" smtClean="0"/>
              <a:t>‹#›</a:t>
            </a:fld>
            <a:endParaRPr lang="en-IL"/>
          </a:p>
        </p:txBody>
      </p:sp>
    </p:spTree>
    <p:extLst>
      <p:ext uri="{BB962C8B-B14F-4D97-AF65-F5344CB8AC3E}">
        <p14:creationId xmlns:p14="http://schemas.microsoft.com/office/powerpoint/2010/main" val="12284890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441CCCE-7671-4476-B259-A12AEEFE52B4}"/>
              </a:ext>
            </a:extLst>
          </p:cNvPr>
          <p:cNvSpPr>
            <a:spLocks noGrp="1"/>
          </p:cNvSpPr>
          <p:nvPr>
            <p:ph type="dt" sz="half" idx="10"/>
          </p:nvPr>
        </p:nvSpPr>
        <p:spPr/>
        <p:txBody>
          <a:bodyPr/>
          <a:lstStyle/>
          <a:p>
            <a:fld id="{D89F33E2-9BCE-4CAF-947E-F2E3502203AF}" type="datetime8">
              <a:rPr lang="en-IL" smtClean="0"/>
              <a:t>06/29/2022 09:17</a:t>
            </a:fld>
            <a:endParaRPr lang="en-IL"/>
          </a:p>
        </p:txBody>
      </p:sp>
      <p:sp>
        <p:nvSpPr>
          <p:cNvPr id="3" name="Footer Placeholder 2">
            <a:extLst>
              <a:ext uri="{FF2B5EF4-FFF2-40B4-BE49-F238E27FC236}">
                <a16:creationId xmlns:a16="http://schemas.microsoft.com/office/drawing/2014/main" id="{80E50E37-EC55-428C-A987-6C460BEFC3D7}"/>
              </a:ext>
            </a:extLst>
          </p:cNvPr>
          <p:cNvSpPr>
            <a:spLocks noGrp="1"/>
          </p:cNvSpPr>
          <p:nvPr>
            <p:ph type="ftr" sz="quarter" idx="11"/>
          </p:nvPr>
        </p:nvSpPr>
        <p:spPr/>
        <p:txBody>
          <a:bodyPr/>
          <a:lstStyle/>
          <a:p>
            <a:endParaRPr lang="en-IL"/>
          </a:p>
        </p:txBody>
      </p:sp>
      <p:sp>
        <p:nvSpPr>
          <p:cNvPr id="4" name="Slide Number Placeholder 3">
            <a:extLst>
              <a:ext uri="{FF2B5EF4-FFF2-40B4-BE49-F238E27FC236}">
                <a16:creationId xmlns:a16="http://schemas.microsoft.com/office/drawing/2014/main" id="{1677C2DF-F69A-4169-BE3C-95FB2A3CF0E3}"/>
              </a:ext>
            </a:extLst>
          </p:cNvPr>
          <p:cNvSpPr>
            <a:spLocks noGrp="1"/>
          </p:cNvSpPr>
          <p:nvPr>
            <p:ph type="sldNum" sz="quarter" idx="12"/>
          </p:nvPr>
        </p:nvSpPr>
        <p:spPr/>
        <p:txBody>
          <a:bodyPr/>
          <a:lstStyle/>
          <a:p>
            <a:fld id="{16DBD0CC-423F-4B58-AFF5-83B6DD233671}" type="slidenum">
              <a:rPr lang="en-IL" smtClean="0"/>
              <a:t>‹#›</a:t>
            </a:fld>
            <a:endParaRPr lang="en-IL"/>
          </a:p>
        </p:txBody>
      </p:sp>
    </p:spTree>
    <p:extLst>
      <p:ext uri="{BB962C8B-B14F-4D97-AF65-F5344CB8AC3E}">
        <p14:creationId xmlns:p14="http://schemas.microsoft.com/office/powerpoint/2010/main" val="94474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356A53-1897-4501-8707-DA7C0DB3A1D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L"/>
          </a:p>
        </p:txBody>
      </p:sp>
      <p:sp>
        <p:nvSpPr>
          <p:cNvPr id="3" name="Content Placeholder 2">
            <a:extLst>
              <a:ext uri="{FF2B5EF4-FFF2-40B4-BE49-F238E27FC236}">
                <a16:creationId xmlns:a16="http://schemas.microsoft.com/office/drawing/2014/main" id="{CC086309-619C-4E42-8FE0-59E60A20C4E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Text Placeholder 3">
            <a:extLst>
              <a:ext uri="{FF2B5EF4-FFF2-40B4-BE49-F238E27FC236}">
                <a16:creationId xmlns:a16="http://schemas.microsoft.com/office/drawing/2014/main" id="{8001EBF7-A094-4D90-9846-D1420F52BBB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83BB36D-D246-4231-A07B-B7AD6FC2D7DB}"/>
              </a:ext>
            </a:extLst>
          </p:cNvPr>
          <p:cNvSpPr>
            <a:spLocks noGrp="1"/>
          </p:cNvSpPr>
          <p:nvPr>
            <p:ph type="dt" sz="half" idx="10"/>
          </p:nvPr>
        </p:nvSpPr>
        <p:spPr/>
        <p:txBody>
          <a:bodyPr/>
          <a:lstStyle/>
          <a:p>
            <a:fld id="{C82FFF50-B0A3-4D7F-9A0A-2BF17ADCD2E3}" type="datetime8">
              <a:rPr lang="en-IL" smtClean="0"/>
              <a:t>06/29/2022 09:17</a:t>
            </a:fld>
            <a:endParaRPr lang="en-IL"/>
          </a:p>
        </p:txBody>
      </p:sp>
      <p:sp>
        <p:nvSpPr>
          <p:cNvPr id="6" name="Footer Placeholder 5">
            <a:extLst>
              <a:ext uri="{FF2B5EF4-FFF2-40B4-BE49-F238E27FC236}">
                <a16:creationId xmlns:a16="http://schemas.microsoft.com/office/drawing/2014/main" id="{047A5A05-E07D-4D91-99F0-394BBC024340}"/>
              </a:ext>
            </a:extLst>
          </p:cNvPr>
          <p:cNvSpPr>
            <a:spLocks noGrp="1"/>
          </p:cNvSpPr>
          <p:nvPr>
            <p:ph type="ftr" sz="quarter" idx="11"/>
          </p:nvPr>
        </p:nvSpPr>
        <p:spPr/>
        <p:txBody>
          <a:bodyPr/>
          <a:lstStyle/>
          <a:p>
            <a:endParaRPr lang="en-IL"/>
          </a:p>
        </p:txBody>
      </p:sp>
      <p:sp>
        <p:nvSpPr>
          <p:cNvPr id="7" name="Slide Number Placeholder 6">
            <a:extLst>
              <a:ext uri="{FF2B5EF4-FFF2-40B4-BE49-F238E27FC236}">
                <a16:creationId xmlns:a16="http://schemas.microsoft.com/office/drawing/2014/main" id="{66DF07BC-D321-4670-8EAF-81D5BAFB0782}"/>
              </a:ext>
            </a:extLst>
          </p:cNvPr>
          <p:cNvSpPr>
            <a:spLocks noGrp="1"/>
          </p:cNvSpPr>
          <p:nvPr>
            <p:ph type="sldNum" sz="quarter" idx="12"/>
          </p:nvPr>
        </p:nvSpPr>
        <p:spPr/>
        <p:txBody>
          <a:bodyPr/>
          <a:lstStyle/>
          <a:p>
            <a:fld id="{16DBD0CC-423F-4B58-AFF5-83B6DD233671}" type="slidenum">
              <a:rPr lang="en-IL" smtClean="0"/>
              <a:t>‹#›</a:t>
            </a:fld>
            <a:endParaRPr lang="en-IL"/>
          </a:p>
        </p:txBody>
      </p:sp>
    </p:spTree>
    <p:extLst>
      <p:ext uri="{BB962C8B-B14F-4D97-AF65-F5344CB8AC3E}">
        <p14:creationId xmlns:p14="http://schemas.microsoft.com/office/powerpoint/2010/main" val="31167277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946FB5-04E1-40A9-B6D8-F820CFEECDC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L"/>
          </a:p>
        </p:txBody>
      </p:sp>
      <p:sp>
        <p:nvSpPr>
          <p:cNvPr id="3" name="Picture Placeholder 2">
            <a:extLst>
              <a:ext uri="{FF2B5EF4-FFF2-40B4-BE49-F238E27FC236}">
                <a16:creationId xmlns:a16="http://schemas.microsoft.com/office/drawing/2014/main" id="{087529DC-78C8-4EE5-9EDD-437643F1E4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L"/>
          </a:p>
        </p:txBody>
      </p:sp>
      <p:sp>
        <p:nvSpPr>
          <p:cNvPr id="4" name="Text Placeholder 3">
            <a:extLst>
              <a:ext uri="{FF2B5EF4-FFF2-40B4-BE49-F238E27FC236}">
                <a16:creationId xmlns:a16="http://schemas.microsoft.com/office/drawing/2014/main" id="{D395BEAF-BEDE-4B00-8999-2ABFE498568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0A6FA76-4FB9-433C-A23B-97060D4DB7B7}"/>
              </a:ext>
            </a:extLst>
          </p:cNvPr>
          <p:cNvSpPr>
            <a:spLocks noGrp="1"/>
          </p:cNvSpPr>
          <p:nvPr>
            <p:ph type="dt" sz="half" idx="10"/>
          </p:nvPr>
        </p:nvSpPr>
        <p:spPr/>
        <p:txBody>
          <a:bodyPr/>
          <a:lstStyle/>
          <a:p>
            <a:fld id="{0F50824E-E528-4343-A440-FC331B536273}" type="datetime8">
              <a:rPr lang="en-IL" smtClean="0"/>
              <a:t>06/29/2022 09:17</a:t>
            </a:fld>
            <a:endParaRPr lang="en-IL"/>
          </a:p>
        </p:txBody>
      </p:sp>
      <p:sp>
        <p:nvSpPr>
          <p:cNvPr id="6" name="Footer Placeholder 5">
            <a:extLst>
              <a:ext uri="{FF2B5EF4-FFF2-40B4-BE49-F238E27FC236}">
                <a16:creationId xmlns:a16="http://schemas.microsoft.com/office/drawing/2014/main" id="{B1CCEE56-4A42-415D-A7A0-C3C03481CADD}"/>
              </a:ext>
            </a:extLst>
          </p:cNvPr>
          <p:cNvSpPr>
            <a:spLocks noGrp="1"/>
          </p:cNvSpPr>
          <p:nvPr>
            <p:ph type="ftr" sz="quarter" idx="11"/>
          </p:nvPr>
        </p:nvSpPr>
        <p:spPr/>
        <p:txBody>
          <a:bodyPr/>
          <a:lstStyle/>
          <a:p>
            <a:endParaRPr lang="en-IL"/>
          </a:p>
        </p:txBody>
      </p:sp>
      <p:sp>
        <p:nvSpPr>
          <p:cNvPr id="7" name="Slide Number Placeholder 6">
            <a:extLst>
              <a:ext uri="{FF2B5EF4-FFF2-40B4-BE49-F238E27FC236}">
                <a16:creationId xmlns:a16="http://schemas.microsoft.com/office/drawing/2014/main" id="{42B09207-B17F-45DA-8493-2627F0E3544E}"/>
              </a:ext>
            </a:extLst>
          </p:cNvPr>
          <p:cNvSpPr>
            <a:spLocks noGrp="1"/>
          </p:cNvSpPr>
          <p:nvPr>
            <p:ph type="sldNum" sz="quarter" idx="12"/>
          </p:nvPr>
        </p:nvSpPr>
        <p:spPr/>
        <p:txBody>
          <a:bodyPr/>
          <a:lstStyle/>
          <a:p>
            <a:fld id="{16DBD0CC-423F-4B58-AFF5-83B6DD233671}" type="slidenum">
              <a:rPr lang="en-IL" smtClean="0"/>
              <a:t>‹#›</a:t>
            </a:fld>
            <a:endParaRPr lang="en-IL"/>
          </a:p>
        </p:txBody>
      </p:sp>
    </p:spTree>
    <p:extLst>
      <p:ext uri="{BB962C8B-B14F-4D97-AF65-F5344CB8AC3E}">
        <p14:creationId xmlns:p14="http://schemas.microsoft.com/office/powerpoint/2010/main" val="28241510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EA8ECAE-2082-4C5D-974F-57E8C5BEC38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L"/>
          </a:p>
        </p:txBody>
      </p:sp>
      <p:sp>
        <p:nvSpPr>
          <p:cNvPr id="3" name="Text Placeholder 2">
            <a:extLst>
              <a:ext uri="{FF2B5EF4-FFF2-40B4-BE49-F238E27FC236}">
                <a16:creationId xmlns:a16="http://schemas.microsoft.com/office/drawing/2014/main" id="{38ABF9D3-2DAB-4BE2-8E47-5F97FA51E47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Date Placeholder 3">
            <a:extLst>
              <a:ext uri="{FF2B5EF4-FFF2-40B4-BE49-F238E27FC236}">
                <a16:creationId xmlns:a16="http://schemas.microsoft.com/office/drawing/2014/main" id="{27BB6E71-B810-4DCD-A201-C64FACF816B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38DBB54-1346-421F-A1A2-17A7AD885EF8}" type="datetime8">
              <a:rPr lang="en-IL" smtClean="0"/>
              <a:t>06/29/2022 09:17</a:t>
            </a:fld>
            <a:endParaRPr lang="en-IL"/>
          </a:p>
        </p:txBody>
      </p:sp>
      <p:sp>
        <p:nvSpPr>
          <p:cNvPr id="5" name="Footer Placeholder 4">
            <a:extLst>
              <a:ext uri="{FF2B5EF4-FFF2-40B4-BE49-F238E27FC236}">
                <a16:creationId xmlns:a16="http://schemas.microsoft.com/office/drawing/2014/main" id="{D26F9EF2-CF32-486F-9F1F-752166DD816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L"/>
          </a:p>
        </p:txBody>
      </p:sp>
      <p:sp>
        <p:nvSpPr>
          <p:cNvPr id="6" name="Slide Number Placeholder 5">
            <a:extLst>
              <a:ext uri="{FF2B5EF4-FFF2-40B4-BE49-F238E27FC236}">
                <a16:creationId xmlns:a16="http://schemas.microsoft.com/office/drawing/2014/main" id="{FDD49FAE-6179-441E-96E4-98A4D7CA0D9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6DBD0CC-423F-4B58-AFF5-83B6DD233671}" type="slidenum">
              <a:rPr lang="en-IL" smtClean="0"/>
              <a:t>‹#›</a:t>
            </a:fld>
            <a:endParaRPr lang="en-IL"/>
          </a:p>
        </p:txBody>
      </p:sp>
    </p:spTree>
    <p:extLst>
      <p:ext uri="{BB962C8B-B14F-4D97-AF65-F5344CB8AC3E}">
        <p14:creationId xmlns:p14="http://schemas.microsoft.com/office/powerpoint/2010/main" val="22259424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6" Type="http://schemas.openxmlformats.org/officeDocument/2006/relationships/image" Target="../media/image11.gif"/><Relationship Id="rId5" Type="http://schemas.openxmlformats.org/officeDocument/2006/relationships/image" Target="../media/image22.png"/><Relationship Id="rId4" Type="http://schemas.openxmlformats.org/officeDocument/2006/relationships/image" Target="../media/image240.png"/></Relationships>
</file>

<file path=ppt/slides/_rels/slide11.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20.png"/><Relationship Id="rId7"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21.png"/><Relationship Id="rId5" Type="http://schemas.openxmlformats.org/officeDocument/2006/relationships/image" Target="../media/image210.png"/><Relationship Id="rId4" Type="http://schemas.openxmlformats.org/officeDocument/2006/relationships/image" Target="../media/image190.png"/><Relationship Id="rId9" Type="http://schemas.openxmlformats.org/officeDocument/2006/relationships/image" Target="../media/image25.png"/></Relationships>
</file>

<file path=ppt/slides/_rels/slide12.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image" Target="../media/image220.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2.png"/><Relationship Id="rId4" Type="http://schemas.openxmlformats.org/officeDocument/2006/relationships/image" Target="../media/image30.png"/><Relationship Id="rId9" Type="http://schemas.openxmlformats.org/officeDocument/2006/relationships/image" Target="../media/image10.jpg"/></Relationships>
</file>

<file path=ppt/slides/_rels/slide15.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3.png"/><Relationship Id="rId7" Type="http://schemas.openxmlformats.org/officeDocument/2006/relationships/image" Target="../media/image41.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40.png"/><Relationship Id="rId11" Type="http://schemas.openxmlformats.org/officeDocument/2006/relationships/image" Target="../media/image45.png"/><Relationship Id="rId5" Type="http://schemas.openxmlformats.org/officeDocument/2006/relationships/image" Target="../media/image39.png"/><Relationship Id="rId10" Type="http://schemas.openxmlformats.org/officeDocument/2006/relationships/image" Target="../media/image44.png"/><Relationship Id="rId4" Type="http://schemas.openxmlformats.org/officeDocument/2006/relationships/image" Target="../media/image37.png"/><Relationship Id="rId9" Type="http://schemas.openxmlformats.org/officeDocument/2006/relationships/image" Target="../media/image43.png"/></Relationships>
</file>

<file path=ppt/slides/_rels/slide16.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430.png"/><Relationship Id="rId7" Type="http://schemas.openxmlformats.org/officeDocument/2006/relationships/image" Target="../media/image30.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460.png"/><Relationship Id="rId5" Type="http://schemas.openxmlformats.org/officeDocument/2006/relationships/image" Target="../media/image46.png"/><Relationship Id="rId4" Type="http://schemas.openxmlformats.org/officeDocument/2006/relationships/image" Target="../media/image440.png"/></Relationships>
</file>

<file path=ppt/slides/_rels/slide17.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38.png"/><Relationship Id="rId7" Type="http://schemas.openxmlformats.org/officeDocument/2006/relationships/image" Target="../media/image33.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7.png"/><Relationship Id="rId9" Type="http://schemas.microsoft.com/office/2007/relationships/hdphoto" Target="../media/hdphoto1.wdp"/></Relationships>
</file>

<file path=ppt/slides/_rels/slide18.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26.png"/><Relationship Id="rId7" Type="http://schemas.openxmlformats.org/officeDocument/2006/relationships/image" Target="../media/image54.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33.png"/><Relationship Id="rId10" Type="http://schemas.microsoft.com/office/2007/relationships/hdphoto" Target="../media/hdphoto1.wdp"/><Relationship Id="rId4" Type="http://schemas.openxmlformats.org/officeDocument/2006/relationships/image" Target="../media/image51.png"/><Relationship Id="rId9" Type="http://schemas.openxmlformats.org/officeDocument/2006/relationships/image" Target="../media/image48.png"/></Relationships>
</file>

<file path=ppt/slides/_rels/slide19.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55.png"/><Relationship Id="rId7" Type="http://schemas.openxmlformats.org/officeDocument/2006/relationships/image" Target="../media/image64.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image" Target="../media/image56.png"/></Relationships>
</file>

<file path=ppt/slides/_rels/slide2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22.xml.rels><?xml version="1.0" encoding="UTF-8" standalone="yes"?>
<Relationships xmlns="http://schemas.openxmlformats.org/package/2006/relationships"><Relationship Id="rId2" Type="http://schemas.openxmlformats.org/officeDocument/2006/relationships/image" Target="../media/image61.gi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69.png"/><Relationship Id="rId5" Type="http://schemas.openxmlformats.org/officeDocument/2006/relationships/image" Target="../media/image67.png"/><Relationship Id="rId4" Type="http://schemas.openxmlformats.org/officeDocument/2006/relationships/image" Target="../media/image66.png"/></Relationships>
</file>

<file path=ppt/slides/_rels/slide2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8.png"/><Relationship Id="rId1" Type="http://schemas.openxmlformats.org/officeDocument/2006/relationships/slideLayout" Target="../slideLayouts/slideLayout2.xml"/><Relationship Id="rId5" Type="http://schemas.openxmlformats.org/officeDocument/2006/relationships/image" Target="../media/image73.png"/><Relationship Id="rId4" Type="http://schemas.openxmlformats.org/officeDocument/2006/relationships/image" Target="../media/image71.png"/></Relationships>
</file>

<file path=ppt/slides/_rels/slide2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2.png"/><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2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78.png"/><Relationship Id="rId4" Type="http://schemas.openxmlformats.org/officeDocument/2006/relationships/image" Target="../media/image77.png"/></Relationships>
</file>

<file path=ppt/slides/_rels/slide27.xml.rels><?xml version="1.0" encoding="UTF-8" standalone="yes"?>
<Relationships xmlns="http://schemas.openxmlformats.org/package/2006/relationships"><Relationship Id="rId3" Type="http://schemas.openxmlformats.org/officeDocument/2006/relationships/image" Target="../media/image80.png"/><Relationship Id="rId7" Type="http://schemas.openxmlformats.org/officeDocument/2006/relationships/image" Target="../media/image83.png"/><Relationship Id="rId2" Type="http://schemas.openxmlformats.org/officeDocument/2006/relationships/image" Target="../media/image79.png"/><Relationship Id="rId1" Type="http://schemas.openxmlformats.org/officeDocument/2006/relationships/slideLayout" Target="../slideLayouts/slideLayout2.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70.png"/></Relationships>
</file>

<file path=ppt/slides/_rels/slide2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79.png"/><Relationship Id="rId1" Type="http://schemas.openxmlformats.org/officeDocument/2006/relationships/slideLayout" Target="../slideLayouts/slideLayout2.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0.png"/></Relationships>
</file>

<file path=ppt/slides/_rels/slide2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87.png"/><Relationship Id="rId1" Type="http://schemas.openxmlformats.org/officeDocument/2006/relationships/slideLayout" Target="../slideLayouts/slideLayout2.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88.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93.png"/><Relationship Id="rId4" Type="http://schemas.openxmlformats.org/officeDocument/2006/relationships/image" Target="../media/image92.png"/></Relationships>
</file>

<file path=ppt/slides/_rels/slide31.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96.png"/></Relationships>
</file>

<file path=ppt/slides/_rels/slide33.xml.rels><?xml version="1.0" encoding="UTF-8" standalone="yes"?>
<Relationships xmlns="http://schemas.openxmlformats.org/package/2006/relationships"><Relationship Id="rId8" Type="http://schemas.openxmlformats.org/officeDocument/2006/relationships/image" Target="../media/image102.png"/><Relationship Id="rId3" Type="http://schemas.openxmlformats.org/officeDocument/2006/relationships/image" Target="../media/image97.png"/><Relationship Id="rId7" Type="http://schemas.openxmlformats.org/officeDocument/2006/relationships/image" Target="../media/image101.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00.png"/><Relationship Id="rId11" Type="http://schemas.openxmlformats.org/officeDocument/2006/relationships/image" Target="../media/image105.png"/><Relationship Id="rId5" Type="http://schemas.openxmlformats.org/officeDocument/2006/relationships/image" Target="../media/image99.png"/><Relationship Id="rId10" Type="http://schemas.openxmlformats.org/officeDocument/2006/relationships/image" Target="../media/image104.png"/><Relationship Id="rId4" Type="http://schemas.openxmlformats.org/officeDocument/2006/relationships/image" Target="../media/image98.png"/><Relationship Id="rId9" Type="http://schemas.openxmlformats.org/officeDocument/2006/relationships/image" Target="../media/image103.png"/></Relationships>
</file>

<file path=ppt/slides/_rels/slide34.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9.gi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8" Type="http://schemas.openxmlformats.org/officeDocument/2006/relationships/image" Target="../media/image115.png"/><Relationship Id="rId3" Type="http://schemas.openxmlformats.org/officeDocument/2006/relationships/image" Target="../media/image110.png"/><Relationship Id="rId7" Type="http://schemas.openxmlformats.org/officeDocument/2006/relationships/image" Target="../media/image114.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113.png"/><Relationship Id="rId5" Type="http://schemas.openxmlformats.org/officeDocument/2006/relationships/image" Target="../media/image112.png"/><Relationship Id="rId4" Type="http://schemas.openxmlformats.org/officeDocument/2006/relationships/image" Target="../media/image111.png"/></Relationships>
</file>

<file path=ppt/slides/_rels/slide39.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19.png"/></Relationships>
</file>

<file path=ppt/slides/_rels/slide41.xml.rels><?xml version="1.0" encoding="UTF-8" standalone="yes"?>
<Relationships xmlns="http://schemas.openxmlformats.org/package/2006/relationships"><Relationship Id="rId3" Type="http://schemas.openxmlformats.org/officeDocument/2006/relationships/image" Target="../media/image120.png"/><Relationship Id="rId7" Type="http://schemas.openxmlformats.org/officeDocument/2006/relationships/image" Target="../media/image122.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123.png"/><Relationship Id="rId5" Type="http://schemas.openxmlformats.org/officeDocument/2006/relationships/image" Target="../media/image121.jpeg"/><Relationship Id="rId4" Type="http://schemas.openxmlformats.org/officeDocument/2006/relationships/image" Target="../media/image121.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10.png"/><Relationship Id="rId7" Type="http://schemas.openxmlformats.org/officeDocument/2006/relationships/image" Target="../media/image12.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4.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10.jpg"/><Relationship Id="rId5" Type="http://schemas.openxmlformats.org/officeDocument/2006/relationships/image" Target="../media/image19.pn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929F9D3-418E-4240-84C8-52A8AD6C8A83}"/>
              </a:ext>
            </a:extLst>
          </p:cNvPr>
          <p:cNvSpPr txBox="1"/>
          <p:nvPr/>
        </p:nvSpPr>
        <p:spPr>
          <a:xfrm>
            <a:off x="4367223" y="5644991"/>
            <a:ext cx="3272050" cy="769441"/>
          </a:xfrm>
          <a:prstGeom prst="rect">
            <a:avLst/>
          </a:prstGeom>
          <a:noFill/>
        </p:spPr>
        <p:txBody>
          <a:bodyPr wrap="none" rtlCol="0">
            <a:spAutoFit/>
          </a:bodyPr>
          <a:lstStyle/>
          <a:p>
            <a:r>
              <a:rPr lang="en-US" sz="4400" dirty="0"/>
              <a:t>Dan and Alon</a:t>
            </a:r>
            <a:endParaRPr lang="en-IL" sz="4400" dirty="0"/>
          </a:p>
        </p:txBody>
      </p:sp>
      <p:grpSp>
        <p:nvGrpSpPr>
          <p:cNvPr id="9" name="Group 8">
            <a:extLst>
              <a:ext uri="{FF2B5EF4-FFF2-40B4-BE49-F238E27FC236}">
                <a16:creationId xmlns:a16="http://schemas.microsoft.com/office/drawing/2014/main" id="{9FADF10A-2ACF-46FD-82DC-6AB497DC0BB3}"/>
              </a:ext>
            </a:extLst>
          </p:cNvPr>
          <p:cNvGrpSpPr/>
          <p:nvPr/>
        </p:nvGrpSpPr>
        <p:grpSpPr>
          <a:xfrm>
            <a:off x="1371827" y="1213009"/>
            <a:ext cx="9328944" cy="2215991"/>
            <a:chOff x="2216727" y="1801091"/>
            <a:chExt cx="9328944" cy="2215991"/>
          </a:xfrm>
        </p:grpSpPr>
        <p:sp>
          <p:nvSpPr>
            <p:cNvPr id="10" name="TextBox 9">
              <a:extLst>
                <a:ext uri="{FF2B5EF4-FFF2-40B4-BE49-F238E27FC236}">
                  <a16:creationId xmlns:a16="http://schemas.microsoft.com/office/drawing/2014/main" id="{D049E188-E585-4476-82D4-3FC060532333}"/>
                </a:ext>
              </a:extLst>
            </p:cNvPr>
            <p:cNvSpPr txBox="1"/>
            <p:nvPr/>
          </p:nvSpPr>
          <p:spPr>
            <a:xfrm>
              <a:off x="2216727" y="1801091"/>
              <a:ext cx="8997015" cy="1569660"/>
            </a:xfrm>
            <a:prstGeom prst="rect">
              <a:avLst/>
            </a:prstGeom>
            <a:noFill/>
          </p:spPr>
          <p:txBody>
            <a:bodyPr wrap="none" rtlCol="0">
              <a:spAutoFit/>
            </a:bodyPr>
            <a:lstStyle/>
            <a:p>
              <a:pPr algn="ctr"/>
              <a:r>
                <a:rPr lang="en-US" sz="3200" dirty="0"/>
                <a:t>Planning in the Continuous Domain: a Generalized</a:t>
              </a:r>
            </a:p>
            <a:p>
              <a:pPr algn="ctr"/>
              <a:r>
                <a:rPr lang="en-US" sz="3200" dirty="0"/>
                <a:t>Belief Space Approach for Autonomous Navigation in</a:t>
              </a:r>
            </a:p>
            <a:p>
              <a:pPr algn="ctr"/>
              <a:r>
                <a:rPr lang="en-US" sz="3200" dirty="0"/>
                <a:t>Unknown Environments</a:t>
              </a:r>
              <a:endParaRPr lang="en-IL" sz="3200" dirty="0"/>
            </a:p>
          </p:txBody>
        </p:sp>
        <p:sp>
          <p:nvSpPr>
            <p:cNvPr id="12" name="TextBox 11">
              <a:extLst>
                <a:ext uri="{FF2B5EF4-FFF2-40B4-BE49-F238E27FC236}">
                  <a16:creationId xmlns:a16="http://schemas.microsoft.com/office/drawing/2014/main" id="{AB46966B-E7F5-4DF2-B770-E8EBB2620C28}"/>
                </a:ext>
              </a:extLst>
            </p:cNvPr>
            <p:cNvSpPr txBox="1"/>
            <p:nvPr/>
          </p:nvSpPr>
          <p:spPr>
            <a:xfrm>
              <a:off x="2404178" y="3370751"/>
              <a:ext cx="9141493" cy="646331"/>
            </a:xfrm>
            <a:prstGeom prst="rect">
              <a:avLst/>
            </a:prstGeom>
            <a:noFill/>
          </p:spPr>
          <p:txBody>
            <a:bodyPr wrap="square" rtlCol="0">
              <a:spAutoFit/>
            </a:bodyPr>
            <a:lstStyle/>
            <a:p>
              <a:pPr algn="ctr"/>
              <a:r>
                <a:rPr lang="en-US" dirty="0">
                  <a:solidFill>
                    <a:schemeClr val="bg2">
                      <a:lumMod val="50000"/>
                    </a:schemeClr>
                  </a:solidFill>
                </a:rPr>
                <a:t>Vadim </a:t>
              </a:r>
              <a:r>
                <a:rPr lang="en-US" dirty="0" err="1">
                  <a:solidFill>
                    <a:schemeClr val="bg2">
                      <a:lumMod val="50000"/>
                    </a:schemeClr>
                  </a:solidFill>
                </a:rPr>
                <a:t>Indelman</a:t>
              </a:r>
              <a:r>
                <a:rPr lang="en-US" dirty="0">
                  <a:solidFill>
                    <a:schemeClr val="bg2">
                      <a:lumMod val="50000"/>
                    </a:schemeClr>
                  </a:solidFill>
                </a:rPr>
                <a:t>, Luca </a:t>
              </a:r>
              <a:r>
                <a:rPr lang="en-US" dirty="0" err="1">
                  <a:solidFill>
                    <a:schemeClr val="bg2">
                      <a:lumMod val="50000"/>
                    </a:schemeClr>
                  </a:solidFill>
                </a:rPr>
                <a:t>Carlone</a:t>
              </a:r>
              <a:r>
                <a:rPr lang="en-US" dirty="0">
                  <a:solidFill>
                    <a:schemeClr val="bg2">
                      <a:lumMod val="50000"/>
                    </a:schemeClr>
                  </a:solidFill>
                </a:rPr>
                <a:t> , and Frank </a:t>
              </a:r>
              <a:r>
                <a:rPr lang="en-US" dirty="0" err="1">
                  <a:solidFill>
                    <a:schemeClr val="bg2">
                      <a:lumMod val="50000"/>
                    </a:schemeClr>
                  </a:solidFill>
                </a:rPr>
                <a:t>Dellaert</a:t>
              </a:r>
              <a:endParaRPr lang="en-US" dirty="0">
                <a:solidFill>
                  <a:schemeClr val="bg2">
                    <a:lumMod val="50000"/>
                  </a:schemeClr>
                </a:solidFill>
              </a:endParaRPr>
            </a:p>
            <a:p>
              <a:pPr algn="ctr"/>
              <a:r>
                <a:rPr lang="en-US" dirty="0">
                  <a:solidFill>
                    <a:schemeClr val="bg2">
                      <a:lumMod val="50000"/>
                    </a:schemeClr>
                  </a:solidFill>
                </a:rPr>
                <a:t>International Journal of Robotics Research </a:t>
              </a:r>
              <a:r>
                <a:rPr lang="en-US" b="0" i="1" dirty="0">
                  <a:solidFill>
                    <a:srgbClr val="373737"/>
                  </a:solidFill>
                  <a:effectLst/>
                  <a:latin typeface="Helvetica Neue"/>
                </a:rPr>
                <a:t>- </a:t>
              </a:r>
              <a:r>
                <a:rPr lang="en-US" dirty="0">
                  <a:solidFill>
                    <a:schemeClr val="bg2">
                      <a:lumMod val="50000"/>
                    </a:schemeClr>
                  </a:solidFill>
                </a:rPr>
                <a:t>2015</a:t>
              </a:r>
              <a:endParaRPr lang="en-IL" dirty="0">
                <a:solidFill>
                  <a:schemeClr val="bg2">
                    <a:lumMod val="50000"/>
                  </a:schemeClr>
                </a:solidFill>
              </a:endParaRPr>
            </a:p>
          </p:txBody>
        </p:sp>
      </p:grpSp>
      <p:sp>
        <p:nvSpPr>
          <p:cNvPr id="2" name="Slide Number Placeholder 1">
            <a:extLst>
              <a:ext uri="{FF2B5EF4-FFF2-40B4-BE49-F238E27FC236}">
                <a16:creationId xmlns:a16="http://schemas.microsoft.com/office/drawing/2014/main" id="{3C55CA7C-F343-4793-AAAC-28FDE1F0EEEA}"/>
              </a:ext>
            </a:extLst>
          </p:cNvPr>
          <p:cNvSpPr>
            <a:spLocks noGrp="1"/>
          </p:cNvSpPr>
          <p:nvPr>
            <p:ph type="sldNum" sz="quarter" idx="12"/>
          </p:nvPr>
        </p:nvSpPr>
        <p:spPr/>
        <p:txBody>
          <a:bodyPr/>
          <a:lstStyle/>
          <a:p>
            <a:fld id="{16DBD0CC-423F-4B58-AFF5-83B6DD233671}" type="slidenum">
              <a:rPr lang="en-IL" smtClean="0"/>
              <a:t>1</a:t>
            </a:fld>
            <a:endParaRPr lang="en-IL"/>
          </a:p>
        </p:txBody>
      </p:sp>
      <p:sp>
        <p:nvSpPr>
          <p:cNvPr id="8" name="TextBox 7">
            <a:extLst>
              <a:ext uri="{FF2B5EF4-FFF2-40B4-BE49-F238E27FC236}">
                <a16:creationId xmlns:a16="http://schemas.microsoft.com/office/drawing/2014/main" id="{DA301091-7170-1AAA-6868-2EA37D7956F3}"/>
              </a:ext>
            </a:extLst>
          </p:cNvPr>
          <p:cNvSpPr txBox="1"/>
          <p:nvPr/>
        </p:nvSpPr>
        <p:spPr>
          <a:xfrm>
            <a:off x="2704371" y="4431010"/>
            <a:ext cx="7025493" cy="923330"/>
          </a:xfrm>
          <a:prstGeom prst="rect">
            <a:avLst/>
          </a:prstGeom>
          <a:noFill/>
        </p:spPr>
        <p:txBody>
          <a:bodyPr wrap="square">
            <a:spAutoFit/>
          </a:bodyPr>
          <a:lstStyle/>
          <a:p>
            <a:pPr algn="ctr"/>
            <a:r>
              <a:rPr lang="en-US" dirty="0" err="1">
                <a:solidFill>
                  <a:schemeClr val="bg2">
                    <a:lumMod val="50000"/>
                  </a:schemeClr>
                </a:solidFill>
              </a:rPr>
              <a:t>Indelman</a:t>
            </a:r>
            <a:r>
              <a:rPr lang="en-US" dirty="0">
                <a:solidFill>
                  <a:schemeClr val="bg2">
                    <a:lumMod val="50000"/>
                  </a:schemeClr>
                </a:solidFill>
              </a:rPr>
              <a:t>, V., </a:t>
            </a:r>
            <a:r>
              <a:rPr lang="en-US" dirty="0" err="1">
                <a:solidFill>
                  <a:schemeClr val="bg2">
                    <a:lumMod val="50000"/>
                  </a:schemeClr>
                </a:solidFill>
              </a:rPr>
              <a:t>Carlone</a:t>
            </a:r>
            <a:r>
              <a:rPr lang="en-US" dirty="0">
                <a:solidFill>
                  <a:schemeClr val="bg2">
                    <a:lumMod val="50000"/>
                  </a:schemeClr>
                </a:solidFill>
              </a:rPr>
              <a:t>, L., and </a:t>
            </a:r>
            <a:r>
              <a:rPr lang="en-US" dirty="0" err="1">
                <a:solidFill>
                  <a:schemeClr val="bg2">
                    <a:lumMod val="50000"/>
                  </a:schemeClr>
                </a:solidFill>
              </a:rPr>
              <a:t>Dellaert</a:t>
            </a:r>
            <a:r>
              <a:rPr lang="en-US" dirty="0">
                <a:solidFill>
                  <a:schemeClr val="bg2">
                    <a:lumMod val="50000"/>
                  </a:schemeClr>
                </a:solidFill>
              </a:rPr>
              <a:t>, F. (</a:t>
            </a:r>
            <a:r>
              <a:rPr lang="en-US" dirty="0">
                <a:solidFill>
                  <a:schemeClr val="bg2">
                    <a:lumMod val="50000"/>
                  </a:schemeClr>
                </a:solidFill>
                <a:highlight>
                  <a:srgbClr val="FFFF00"/>
                </a:highlight>
              </a:rPr>
              <a:t>2014</a:t>
            </a:r>
            <a:r>
              <a:rPr lang="en-US" dirty="0">
                <a:solidFill>
                  <a:schemeClr val="bg2">
                    <a:lumMod val="50000"/>
                  </a:schemeClr>
                </a:solidFill>
              </a:rPr>
              <a:t>). Planning under uncertainty in the continuous domain: a generalized belief space approach. In IEEE Intl. Conf. on Robotics and Automation (ICRA).</a:t>
            </a:r>
          </a:p>
        </p:txBody>
      </p:sp>
      <p:sp>
        <p:nvSpPr>
          <p:cNvPr id="11" name="TextBox 10">
            <a:extLst>
              <a:ext uri="{FF2B5EF4-FFF2-40B4-BE49-F238E27FC236}">
                <a16:creationId xmlns:a16="http://schemas.microsoft.com/office/drawing/2014/main" id="{11ED21D0-CE8E-D05E-63B2-94FBCBC40AAA}"/>
              </a:ext>
            </a:extLst>
          </p:cNvPr>
          <p:cNvSpPr txBox="1"/>
          <p:nvPr/>
        </p:nvSpPr>
        <p:spPr>
          <a:xfrm>
            <a:off x="2554491" y="3740948"/>
            <a:ext cx="7538929" cy="646331"/>
          </a:xfrm>
          <a:prstGeom prst="rect">
            <a:avLst/>
          </a:prstGeom>
          <a:noFill/>
        </p:spPr>
        <p:txBody>
          <a:bodyPr wrap="square">
            <a:spAutoFit/>
          </a:bodyPr>
          <a:lstStyle/>
          <a:p>
            <a:pPr algn="ctr"/>
            <a:r>
              <a:rPr lang="en-US" dirty="0" err="1">
                <a:solidFill>
                  <a:schemeClr val="bg2">
                    <a:lumMod val="50000"/>
                  </a:schemeClr>
                </a:solidFill>
              </a:rPr>
              <a:t>Indelman</a:t>
            </a:r>
            <a:r>
              <a:rPr lang="en-US" dirty="0">
                <a:solidFill>
                  <a:schemeClr val="bg2">
                    <a:lumMod val="50000"/>
                  </a:schemeClr>
                </a:solidFill>
              </a:rPr>
              <a:t>, V., </a:t>
            </a:r>
            <a:r>
              <a:rPr lang="en-US" dirty="0" err="1">
                <a:solidFill>
                  <a:schemeClr val="bg2">
                    <a:lumMod val="50000"/>
                  </a:schemeClr>
                </a:solidFill>
              </a:rPr>
              <a:t>Carlone</a:t>
            </a:r>
            <a:r>
              <a:rPr lang="en-US" dirty="0">
                <a:solidFill>
                  <a:schemeClr val="bg2">
                    <a:lumMod val="50000"/>
                  </a:schemeClr>
                </a:solidFill>
              </a:rPr>
              <a:t>, L., and </a:t>
            </a:r>
            <a:r>
              <a:rPr lang="en-US" dirty="0" err="1">
                <a:solidFill>
                  <a:schemeClr val="bg2">
                    <a:lumMod val="50000"/>
                  </a:schemeClr>
                </a:solidFill>
              </a:rPr>
              <a:t>Dellaert</a:t>
            </a:r>
            <a:r>
              <a:rPr lang="en-US" dirty="0">
                <a:solidFill>
                  <a:schemeClr val="bg2">
                    <a:lumMod val="50000"/>
                  </a:schemeClr>
                </a:solidFill>
              </a:rPr>
              <a:t>, F. (</a:t>
            </a:r>
            <a:r>
              <a:rPr lang="en-US" dirty="0">
                <a:solidFill>
                  <a:schemeClr val="bg2">
                    <a:lumMod val="50000"/>
                  </a:schemeClr>
                </a:solidFill>
                <a:highlight>
                  <a:srgbClr val="FFFF00"/>
                </a:highlight>
              </a:rPr>
              <a:t>2013</a:t>
            </a:r>
            <a:r>
              <a:rPr lang="en-US" dirty="0">
                <a:solidFill>
                  <a:schemeClr val="bg2">
                    <a:lumMod val="50000"/>
                  </a:schemeClr>
                </a:solidFill>
              </a:rPr>
              <a:t>). Towards planning in generalized belief space. In Proc. of the Intl. </a:t>
            </a:r>
            <a:r>
              <a:rPr lang="en-US" dirty="0" err="1">
                <a:solidFill>
                  <a:schemeClr val="bg2">
                    <a:lumMod val="50000"/>
                  </a:schemeClr>
                </a:solidFill>
              </a:rPr>
              <a:t>Symp</a:t>
            </a:r>
            <a:r>
              <a:rPr lang="en-US" dirty="0">
                <a:solidFill>
                  <a:schemeClr val="bg2">
                    <a:lumMod val="50000"/>
                  </a:schemeClr>
                </a:solidFill>
              </a:rPr>
              <a:t>. of Robotics Research (ISRR).</a:t>
            </a:r>
          </a:p>
        </p:txBody>
      </p:sp>
    </p:spTree>
    <p:extLst>
      <p:ext uri="{BB962C8B-B14F-4D97-AF65-F5344CB8AC3E}">
        <p14:creationId xmlns:p14="http://schemas.microsoft.com/office/powerpoint/2010/main" val="4146258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1CC6CF3-A614-250C-95CC-089837778C92}"/>
              </a:ext>
            </a:extLst>
          </p:cNvPr>
          <p:cNvSpPr>
            <a:spLocks noGrp="1"/>
          </p:cNvSpPr>
          <p:nvPr>
            <p:ph type="sldNum" sz="quarter" idx="12"/>
          </p:nvPr>
        </p:nvSpPr>
        <p:spPr/>
        <p:txBody>
          <a:bodyPr/>
          <a:lstStyle/>
          <a:p>
            <a:fld id="{16DBD0CC-423F-4B58-AFF5-83B6DD233671}" type="slidenum">
              <a:rPr lang="en-IL" smtClean="0"/>
              <a:t>10</a:t>
            </a:fld>
            <a:endParaRPr lang="en-IL"/>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7B96F0C3-0DB4-5A3D-6284-6EC34CE067FD}"/>
                  </a:ext>
                </a:extLst>
              </p:cNvPr>
              <p:cNvSpPr txBox="1"/>
              <p:nvPr/>
            </p:nvSpPr>
            <p:spPr>
              <a:xfrm>
                <a:off x="4247512" y="1267948"/>
                <a:ext cx="369697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𝑝</m:t>
                      </m:r>
                      <m:d>
                        <m:dPr>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𝑋</m:t>
                              </m:r>
                            </m:e>
                            <m:sub>
                              <m:r>
                                <a:rPr lang="en-US" sz="2400" b="0" i="1" smtClean="0">
                                  <a:latin typeface="Cambria Math" panose="02040503050406030204" pitchFamily="18" charset="0"/>
                                </a:rPr>
                                <m:t>𝑘</m:t>
                              </m:r>
                            </m:sub>
                          </m:sSub>
                        </m:e>
                        <m:e>
                          <m:sSub>
                            <m:sSubPr>
                              <m:ctrlPr>
                                <a:rPr lang="en-US" sz="2400" b="0" i="1" smtClean="0">
                                  <a:latin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𝒵</m:t>
                              </m:r>
                            </m:e>
                            <m:sub>
                              <m:r>
                                <a:rPr lang="en-US" sz="2400" b="0" i="1" smtClean="0">
                                  <a:latin typeface="Cambria Math" panose="02040503050406030204" pitchFamily="18" charset="0"/>
                                </a:rPr>
                                <m:t>𝑘</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𝒰</m:t>
                              </m:r>
                            </m:e>
                            <m:sub>
                              <m:r>
                                <a:rPr lang="en-US" sz="2400" b="0" i="1" smtClean="0">
                                  <a:latin typeface="Cambria Math" panose="02040503050406030204" pitchFamily="18" charset="0"/>
                                </a:rPr>
                                <m:t>𝑘</m:t>
                              </m:r>
                              <m:r>
                                <a:rPr lang="en-US" sz="2400" b="0" i="1" smtClean="0">
                                  <a:latin typeface="Cambria Math" panose="02040503050406030204" pitchFamily="18" charset="0"/>
                                </a:rPr>
                                <m:t>−</m:t>
                              </m:r>
                              <m:r>
                                <a:rPr lang="en-US" sz="2400" b="0" i="1" smtClean="0">
                                  <a:latin typeface="Cambria Math" panose="02040503050406030204" pitchFamily="18" charset="0"/>
                                </a:rPr>
                                <m:t>1</m:t>
                              </m:r>
                            </m:sub>
                          </m:sSub>
                        </m:e>
                      </m:d>
                      <m:r>
                        <a:rPr lang="en-US" sz="2400" b="0" i="0" smtClean="0">
                          <a:latin typeface="Cambria Math" panose="02040503050406030204" pitchFamily="18" charset="0"/>
                        </a:rPr>
                        <m:t>~</m:t>
                      </m:r>
                      <m:r>
                        <a:rPr lang="en-US" sz="2400" b="0" i="1" smtClean="0">
                          <a:latin typeface="Cambria Math" panose="02040503050406030204" pitchFamily="18" charset="0"/>
                        </a:rPr>
                        <m:t>𝑁</m:t>
                      </m:r>
                      <m:r>
                        <a:rPr lang="en-US" sz="2400" b="0" i="1" smtClean="0">
                          <a:latin typeface="Cambria Math" panose="02040503050406030204" pitchFamily="18" charset="0"/>
                        </a:rPr>
                        <m:t>(</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𝑋</m:t>
                          </m:r>
                        </m:e>
                        <m:sub>
                          <m:r>
                            <a:rPr lang="en-US" sz="2400" b="0" i="1" smtClean="0">
                              <a:latin typeface="Cambria Math" panose="02040503050406030204" pitchFamily="18" charset="0"/>
                            </a:rPr>
                            <m:t>𝑘</m:t>
                          </m:r>
                        </m:sub>
                        <m:sup>
                          <m:r>
                            <a:rPr lang="en-US" sz="2400" b="0" i="1" smtClean="0">
                              <a:latin typeface="Cambria Math" panose="02040503050406030204" pitchFamily="18" charset="0"/>
                            </a:rPr>
                            <m:t>∗</m:t>
                          </m:r>
                        </m:sup>
                      </m:sSubSup>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𝐼</m:t>
                          </m:r>
                        </m:e>
                        <m:sub>
                          <m:r>
                            <a:rPr lang="en-US" sz="2400" b="0" i="1" smtClean="0">
                              <a:latin typeface="Cambria Math" panose="02040503050406030204" pitchFamily="18" charset="0"/>
                            </a:rPr>
                            <m:t>𝑘</m:t>
                          </m:r>
                        </m:sub>
                      </m:sSub>
                      <m:r>
                        <a:rPr lang="en-US" sz="2400" b="0" i="1" smtClean="0">
                          <a:latin typeface="Cambria Math" panose="02040503050406030204" pitchFamily="18" charset="0"/>
                        </a:rPr>
                        <m:t>)</m:t>
                      </m:r>
                    </m:oMath>
                  </m:oMathPara>
                </a14:m>
                <a:endParaRPr lang="en-US" sz="2400" dirty="0"/>
              </a:p>
            </p:txBody>
          </p:sp>
        </mc:Choice>
        <mc:Fallback xmlns="">
          <p:sp>
            <p:nvSpPr>
              <p:cNvPr id="18" name="TextBox 17">
                <a:extLst>
                  <a:ext uri="{FF2B5EF4-FFF2-40B4-BE49-F238E27FC236}">
                    <a16:creationId xmlns:a16="http://schemas.microsoft.com/office/drawing/2014/main" id="{7B96F0C3-0DB4-5A3D-6284-6EC34CE067FD}"/>
                  </a:ext>
                </a:extLst>
              </p:cNvPr>
              <p:cNvSpPr txBox="1">
                <a:spLocks noRot="1" noChangeAspect="1" noMove="1" noResize="1" noEditPoints="1" noAdjustHandles="1" noChangeArrowheads="1" noChangeShapeType="1" noTextEdit="1"/>
              </p:cNvSpPr>
              <p:nvPr/>
            </p:nvSpPr>
            <p:spPr>
              <a:xfrm>
                <a:off x="4247512" y="1267948"/>
                <a:ext cx="3696973" cy="461665"/>
              </a:xfrm>
              <a:prstGeom prst="rect">
                <a:avLst/>
              </a:prstGeom>
              <a:blipFill>
                <a:blip r:embed="rId4"/>
                <a:stretch>
                  <a:fillRect b="-171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C9A1BC07-1E4D-3E87-4AB4-E8529412159A}"/>
                  </a:ext>
                </a:extLst>
              </p:cNvPr>
              <p:cNvSpPr txBox="1"/>
              <p:nvPr/>
            </p:nvSpPr>
            <p:spPr>
              <a:xfrm>
                <a:off x="8390263" y="2277075"/>
                <a:ext cx="2760051" cy="138499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𝐼</m:t>
                          </m:r>
                        </m:e>
                        <m:sub>
                          <m:r>
                            <a:rPr lang="en-US" sz="2800" b="0" i="1" smtClean="0">
                              <a:latin typeface="Cambria Math" panose="02040503050406030204" pitchFamily="18" charset="0"/>
                            </a:rPr>
                            <m:t>𝑘</m:t>
                          </m:r>
                        </m:sub>
                      </m:sSub>
                      <m:r>
                        <a:rPr lang="en-US" sz="2800" b="0" i="1" smtClean="0">
                          <a:latin typeface="Cambria Math" panose="02040503050406030204" pitchFamily="18" charset="0"/>
                        </a:rPr>
                        <m:t>=</m:t>
                      </m:r>
                      <m:sSup>
                        <m:sSupPr>
                          <m:ctrlPr>
                            <a:rPr lang="en-US" sz="2800" i="1">
                              <a:latin typeface="Cambria Math" panose="02040503050406030204" pitchFamily="18" charset="0"/>
                            </a:rPr>
                          </m:ctrlPr>
                        </m:sSupPr>
                        <m:e>
                          <m:r>
                            <m:rPr>
                              <m:sty m:val="p"/>
                            </m:rPr>
                            <a:rPr lang="el-GR" sz="2800" i="1">
                              <a:latin typeface="Cambria Math" panose="02040503050406030204" pitchFamily="18" charset="0"/>
                              <a:ea typeface="Cambria Math" panose="02040503050406030204" pitchFamily="18" charset="0"/>
                            </a:rPr>
                            <m:t>Α</m:t>
                          </m:r>
                        </m:e>
                        <m:sup>
                          <m:r>
                            <a:rPr lang="en-US" sz="2800" i="1">
                              <a:latin typeface="Cambria Math" panose="02040503050406030204" pitchFamily="18" charset="0"/>
                            </a:rPr>
                            <m:t>𝑇</m:t>
                          </m:r>
                        </m:sup>
                      </m:sSup>
                      <m:r>
                        <m:rPr>
                          <m:sty m:val="p"/>
                        </m:rPr>
                        <a:rPr lang="el-GR" sz="2800" i="1">
                          <a:latin typeface="Cambria Math" panose="02040503050406030204" pitchFamily="18" charset="0"/>
                          <a:ea typeface="Cambria Math" panose="02040503050406030204" pitchFamily="18" charset="0"/>
                        </a:rPr>
                        <m:t>Α</m:t>
                      </m:r>
                    </m:oMath>
                  </m:oMathPara>
                </a14:m>
                <a:endParaRPr lang="en-US" sz="2800" dirty="0"/>
              </a:p>
              <a:p>
                <a:endParaRPr lang="en-US" sz="2800" dirty="0"/>
              </a:p>
              <a:p>
                <a14:m>
                  <m:oMath xmlns:m="http://schemas.openxmlformats.org/officeDocument/2006/math">
                    <m:r>
                      <m:rPr>
                        <m:sty m:val="p"/>
                      </m:rPr>
                      <a:rPr lang="el-GR" sz="2800" i="1">
                        <a:latin typeface="Cambria Math" panose="02040503050406030204" pitchFamily="18" charset="0"/>
                        <a:ea typeface="Cambria Math" panose="02040503050406030204" pitchFamily="18" charset="0"/>
                      </a:rPr>
                      <m:t>Α</m:t>
                    </m:r>
                  </m:oMath>
                </a14:m>
                <a:r>
                  <a:rPr lang="en-US" sz="2800" dirty="0"/>
                  <a:t> of last iteration</a:t>
                </a:r>
              </a:p>
            </p:txBody>
          </p:sp>
        </mc:Choice>
        <mc:Fallback xmlns="">
          <p:sp>
            <p:nvSpPr>
              <p:cNvPr id="20" name="TextBox 19">
                <a:extLst>
                  <a:ext uri="{FF2B5EF4-FFF2-40B4-BE49-F238E27FC236}">
                    <a16:creationId xmlns:a16="http://schemas.microsoft.com/office/drawing/2014/main" id="{C9A1BC07-1E4D-3E87-4AB4-E8529412159A}"/>
                  </a:ext>
                </a:extLst>
              </p:cNvPr>
              <p:cNvSpPr txBox="1">
                <a:spLocks noRot="1" noChangeAspect="1" noMove="1" noResize="1" noEditPoints="1" noAdjustHandles="1" noChangeArrowheads="1" noChangeShapeType="1" noTextEdit="1"/>
              </p:cNvSpPr>
              <p:nvPr/>
            </p:nvSpPr>
            <p:spPr>
              <a:xfrm>
                <a:off x="8390263" y="2277075"/>
                <a:ext cx="2760051" cy="1384995"/>
              </a:xfrm>
              <a:prstGeom prst="rect">
                <a:avLst/>
              </a:prstGeom>
              <a:blipFill>
                <a:blip r:embed="rId5"/>
                <a:stretch>
                  <a:fillRect r="-883" b="-11894"/>
                </a:stretch>
              </a:blipFill>
            </p:spPr>
            <p:txBody>
              <a:bodyPr/>
              <a:lstStyle/>
              <a:p>
                <a:r>
                  <a:rPr lang="en-US">
                    <a:noFill/>
                  </a:rPr>
                  <a:t> </a:t>
                </a:r>
              </a:p>
            </p:txBody>
          </p:sp>
        </mc:Fallback>
      </mc:AlternateContent>
      <p:pic>
        <p:nvPicPr>
          <p:cNvPr id="21" name="Picture 20" descr="Chart, scatter chart&#10;&#10;Description automatically generated">
            <a:extLst>
              <a:ext uri="{FF2B5EF4-FFF2-40B4-BE49-F238E27FC236}">
                <a16:creationId xmlns:a16="http://schemas.microsoft.com/office/drawing/2014/main" id="{D40D1696-BA5A-06F1-7C6A-1DE1474084A7}"/>
              </a:ext>
            </a:extLst>
          </p:cNvPr>
          <p:cNvPicPr>
            <a:picLocks noChangeAspect="1"/>
          </p:cNvPicPr>
          <p:nvPr/>
        </p:nvPicPr>
        <p:blipFill rotWithShape="1">
          <a:blip r:embed="rId6">
            <a:extLst>
              <a:ext uri="{28A0092B-C50C-407E-A947-70E740481C1C}">
                <a14:useLocalDpi xmlns:a14="http://schemas.microsoft.com/office/drawing/2010/main" val="0"/>
              </a:ext>
            </a:extLst>
          </a:blip>
          <a:srcRect l="9643" t="7332" r="15033" b="1339"/>
          <a:stretch/>
        </p:blipFill>
        <p:spPr>
          <a:xfrm>
            <a:off x="1499332" y="2703757"/>
            <a:ext cx="3789627" cy="3446117"/>
          </a:xfrm>
          <a:prstGeom prst="rect">
            <a:avLst/>
          </a:prstGeom>
        </p:spPr>
      </p:pic>
      <p:sp>
        <p:nvSpPr>
          <p:cNvPr id="22" name="Freeform: Shape 21">
            <a:extLst>
              <a:ext uri="{FF2B5EF4-FFF2-40B4-BE49-F238E27FC236}">
                <a16:creationId xmlns:a16="http://schemas.microsoft.com/office/drawing/2014/main" id="{27088248-C4E9-FC5A-07C9-5436B1D69879}"/>
              </a:ext>
            </a:extLst>
          </p:cNvPr>
          <p:cNvSpPr/>
          <p:nvPr/>
        </p:nvSpPr>
        <p:spPr>
          <a:xfrm flipH="1">
            <a:off x="7624770" y="1729613"/>
            <a:ext cx="639428" cy="818560"/>
          </a:xfrm>
          <a:custGeom>
            <a:avLst/>
            <a:gdLst>
              <a:gd name="connsiteX0" fmla="*/ 0 w 1795750"/>
              <a:gd name="connsiteY0" fmla="*/ 2798284 h 2798284"/>
              <a:gd name="connsiteX1" fmla="*/ 583894 w 1795750"/>
              <a:gd name="connsiteY1" fmla="*/ 2269474 h 2798284"/>
              <a:gd name="connsiteX2" fmla="*/ 991518 w 1795750"/>
              <a:gd name="connsiteY2" fmla="*/ 1520328 h 2798284"/>
              <a:gd name="connsiteX3" fmla="*/ 1266940 w 1795750"/>
              <a:gd name="connsiteY3" fmla="*/ 594911 h 2798284"/>
              <a:gd name="connsiteX4" fmla="*/ 1795750 w 1795750"/>
              <a:gd name="connsiteY4" fmla="*/ 0 h 27982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5750" h="2798284">
                <a:moveTo>
                  <a:pt x="0" y="2798284"/>
                </a:moveTo>
                <a:cubicBezTo>
                  <a:pt x="209320" y="2640375"/>
                  <a:pt x="418641" y="2482467"/>
                  <a:pt x="583894" y="2269474"/>
                </a:cubicBezTo>
                <a:cubicBezTo>
                  <a:pt x="749147" y="2056481"/>
                  <a:pt x="877677" y="1799422"/>
                  <a:pt x="991518" y="1520328"/>
                </a:cubicBezTo>
                <a:cubicBezTo>
                  <a:pt x="1105359" y="1241234"/>
                  <a:pt x="1132901" y="848299"/>
                  <a:pt x="1266940" y="594911"/>
                </a:cubicBezTo>
                <a:cubicBezTo>
                  <a:pt x="1400979" y="341523"/>
                  <a:pt x="1598364" y="170761"/>
                  <a:pt x="1795750" y="0"/>
                </a:cubicBezTo>
              </a:path>
            </a:pathLst>
          </a:custGeom>
          <a:noFill/>
          <a:ln w="76200">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2DAE27FC-E4E4-BA0E-D072-BCA8AD9C4856}"/>
              </a:ext>
            </a:extLst>
          </p:cNvPr>
          <p:cNvSpPr txBox="1"/>
          <p:nvPr/>
        </p:nvSpPr>
        <p:spPr>
          <a:xfrm>
            <a:off x="432686" y="415884"/>
            <a:ext cx="7773667" cy="707886"/>
          </a:xfrm>
          <a:prstGeom prst="rect">
            <a:avLst/>
          </a:prstGeom>
          <a:noFill/>
        </p:spPr>
        <p:txBody>
          <a:bodyPr wrap="none" rtlCol="0">
            <a:spAutoFit/>
          </a:bodyPr>
          <a:lstStyle/>
          <a:p>
            <a:r>
              <a:rPr lang="en-US" sz="4000" dirty="0"/>
              <a:t>Solving for the Posterior Distribution</a:t>
            </a:r>
          </a:p>
        </p:txBody>
      </p:sp>
    </p:spTree>
    <p:extLst>
      <p:ext uri="{BB962C8B-B14F-4D97-AF65-F5344CB8AC3E}">
        <p14:creationId xmlns:p14="http://schemas.microsoft.com/office/powerpoint/2010/main" val="34351537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1CC6CF3-A614-250C-95CC-089837778C92}"/>
              </a:ext>
            </a:extLst>
          </p:cNvPr>
          <p:cNvSpPr>
            <a:spLocks noGrp="1"/>
          </p:cNvSpPr>
          <p:nvPr>
            <p:ph type="sldNum" sz="quarter" idx="12"/>
          </p:nvPr>
        </p:nvSpPr>
        <p:spPr/>
        <p:txBody>
          <a:bodyPr/>
          <a:lstStyle/>
          <a:p>
            <a:fld id="{16DBD0CC-423F-4B58-AFF5-83B6DD233671}" type="slidenum">
              <a:rPr lang="en-IL" smtClean="0"/>
              <a:t>11</a:t>
            </a:fld>
            <a:endParaRPr lang="en-IL"/>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DDC0469-88DF-EDB5-1602-7FCAFB93D8BA}"/>
                  </a:ext>
                </a:extLst>
              </p:cNvPr>
              <p:cNvSpPr txBox="1"/>
              <p:nvPr/>
            </p:nvSpPr>
            <p:spPr>
              <a:xfrm>
                <a:off x="2931405" y="1086317"/>
                <a:ext cx="6097836" cy="101752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sz="3200" smtClean="0">
                          <a:latin typeface="Cambria Math" panose="02040503050406030204" pitchFamily="18" charset="0"/>
                        </a:rPr>
                        <m:t>Δ</m:t>
                      </m:r>
                      <m:sSubSup>
                        <m:sSubSupPr>
                          <m:ctrlPr>
                            <a:rPr lang="en-US" sz="3200" b="0" i="1" smtClean="0">
                              <a:latin typeface="Cambria Math" panose="02040503050406030204" pitchFamily="18" charset="0"/>
                            </a:rPr>
                          </m:ctrlPr>
                        </m:sSubSupPr>
                        <m:e>
                          <m:r>
                            <a:rPr lang="en-US" sz="3200" i="1">
                              <a:latin typeface="Cambria Math" panose="02040503050406030204" pitchFamily="18" charset="0"/>
                            </a:rPr>
                            <m:t>𝑋</m:t>
                          </m:r>
                        </m:e>
                        <m:sub>
                          <m:r>
                            <a:rPr lang="en-US" sz="3200" i="1">
                              <a:latin typeface="Cambria Math" panose="02040503050406030204" pitchFamily="18" charset="0"/>
                            </a:rPr>
                            <m:t>𝑘</m:t>
                          </m:r>
                        </m:sub>
                        <m:sup>
                          <m:r>
                            <a:rPr lang="en-US" sz="3200" b="0" i="1" smtClean="0">
                              <a:latin typeface="Cambria Math" panose="02040503050406030204" pitchFamily="18" charset="0"/>
                            </a:rPr>
                            <m:t>∗</m:t>
                          </m:r>
                        </m:sup>
                      </m:sSubSup>
                      <m:r>
                        <a:rPr lang="en-US" sz="3200" b="0" i="1" smtClean="0">
                          <a:latin typeface="Cambria Math" panose="02040503050406030204" pitchFamily="18" charset="0"/>
                        </a:rPr>
                        <m:t>=</m:t>
                      </m:r>
                      <m:limLow>
                        <m:limLowPr>
                          <m:ctrlPr>
                            <a:rPr lang="en-US" sz="3200" b="0" i="1" smtClean="0">
                              <a:latin typeface="Cambria Math" panose="02040503050406030204" pitchFamily="18" charset="0"/>
                            </a:rPr>
                          </m:ctrlPr>
                        </m:limLowPr>
                        <m:e>
                          <m:r>
                            <a:rPr lang="en-US" sz="3200" b="0" i="1" smtClean="0">
                              <a:latin typeface="Cambria Math" panose="02040503050406030204" pitchFamily="18" charset="0"/>
                            </a:rPr>
                            <m:t>𝑎𝑟𝑔𝑚𝑖𝑛</m:t>
                          </m:r>
                          <m:r>
                            <a:rPr lang="en-US" sz="3200" b="0" i="1" smtClean="0">
                              <a:latin typeface="Cambria Math" panose="02040503050406030204" pitchFamily="18" charset="0"/>
                            </a:rPr>
                            <m:t> </m:t>
                          </m:r>
                        </m:e>
                        <m:lim>
                          <m:r>
                            <m:rPr>
                              <m:sty m:val="p"/>
                            </m:rPr>
                            <a:rPr lang="en-US" sz="3200">
                              <a:latin typeface="Cambria Math" panose="02040503050406030204" pitchFamily="18" charset="0"/>
                            </a:rPr>
                            <m:t>Δ</m:t>
                          </m:r>
                          <m:sSub>
                            <m:sSubPr>
                              <m:ctrlPr>
                                <a:rPr lang="en-US" sz="3200" i="1">
                                  <a:latin typeface="Cambria Math" panose="02040503050406030204" pitchFamily="18" charset="0"/>
                                </a:rPr>
                              </m:ctrlPr>
                            </m:sSubPr>
                            <m:e>
                              <m:r>
                                <a:rPr lang="en-US" sz="3200" i="1">
                                  <a:latin typeface="Cambria Math" panose="02040503050406030204" pitchFamily="18" charset="0"/>
                                </a:rPr>
                                <m:t>𝑋</m:t>
                              </m:r>
                            </m:e>
                            <m:sub>
                              <m:r>
                                <a:rPr lang="en-US" sz="3200" i="1">
                                  <a:latin typeface="Cambria Math" panose="02040503050406030204" pitchFamily="18" charset="0"/>
                                </a:rPr>
                                <m:t>𝑘</m:t>
                              </m:r>
                            </m:sub>
                          </m:sSub>
                        </m:lim>
                      </m:limLow>
                      <m:d>
                        <m:dPr>
                          <m:begChr m:val="{"/>
                          <m:endChr m:val="}"/>
                          <m:ctrlPr>
                            <a:rPr lang="en-US" sz="3200" i="1">
                              <a:latin typeface="Cambria Math" panose="02040503050406030204" pitchFamily="18" charset="0"/>
                            </a:rPr>
                          </m:ctrlPr>
                        </m:dPr>
                        <m:e>
                          <m:sSup>
                            <m:sSupPr>
                              <m:ctrlPr>
                                <a:rPr lang="en-US" sz="3200" b="0" i="1" smtClean="0">
                                  <a:latin typeface="Cambria Math" panose="02040503050406030204" pitchFamily="18" charset="0"/>
                                </a:rPr>
                              </m:ctrlPr>
                            </m:sSupPr>
                            <m:e>
                              <m:d>
                                <m:dPr>
                                  <m:begChr m:val="|"/>
                                  <m:endChr m:val="|"/>
                                  <m:ctrlPr>
                                    <a:rPr lang="en-US" sz="3200" b="0" i="1" smtClean="0">
                                      <a:latin typeface="Cambria Math" panose="02040503050406030204" pitchFamily="18" charset="0"/>
                                    </a:rPr>
                                  </m:ctrlPr>
                                </m:dPr>
                                <m:e>
                                  <m:d>
                                    <m:dPr>
                                      <m:begChr m:val="|"/>
                                      <m:endChr m:val="|"/>
                                      <m:ctrlPr>
                                        <a:rPr lang="en-US" sz="3200" b="0" i="1" smtClean="0">
                                          <a:latin typeface="Cambria Math" panose="02040503050406030204" pitchFamily="18" charset="0"/>
                                        </a:rPr>
                                      </m:ctrlPr>
                                    </m:dPr>
                                    <m:e>
                                      <m:r>
                                        <m:rPr>
                                          <m:sty m:val="p"/>
                                        </m:rPr>
                                        <a:rPr lang="el-GR" sz="3200" i="1">
                                          <a:latin typeface="Cambria Math" panose="02040503050406030204" pitchFamily="18" charset="0"/>
                                          <a:ea typeface="Cambria Math" panose="02040503050406030204" pitchFamily="18" charset="0"/>
                                        </a:rPr>
                                        <m:t>Α</m:t>
                                      </m:r>
                                      <m:r>
                                        <m:rPr>
                                          <m:sty m:val="p"/>
                                        </m:rPr>
                                        <a:rPr lang="en-US" sz="3200" b="0" i="0" smtClean="0">
                                          <a:latin typeface="Cambria Math" panose="02040503050406030204" pitchFamily="18" charset="0"/>
                                        </a:rPr>
                                        <m:t>Δ</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𝑋</m:t>
                                          </m:r>
                                        </m:e>
                                        <m:sub>
                                          <m:r>
                                            <a:rPr lang="en-US" sz="3200" b="0" i="1" smtClean="0">
                                              <a:latin typeface="Cambria Math" panose="02040503050406030204" pitchFamily="18" charset="0"/>
                                            </a:rPr>
                                            <m:t>𝑘</m:t>
                                          </m:r>
                                        </m:sub>
                                      </m:sSub>
                                      <m:r>
                                        <a:rPr lang="en-US" sz="3200" i="1">
                                          <a:latin typeface="Cambria Math" panose="02040503050406030204" pitchFamily="18" charset="0"/>
                                        </a:rPr>
                                        <m:t>−</m:t>
                                      </m:r>
                                      <m:r>
                                        <a:rPr lang="en-US" sz="3200" i="1">
                                          <a:latin typeface="Cambria Math" panose="02040503050406030204" pitchFamily="18" charset="0"/>
                                        </a:rPr>
                                        <m:t>𝑏</m:t>
                                      </m:r>
                                    </m:e>
                                  </m:d>
                                </m:e>
                              </m:d>
                            </m:e>
                            <m:sup>
                              <m:r>
                                <a:rPr lang="en-US" sz="3200" b="0" i="1" smtClean="0">
                                  <a:latin typeface="Cambria Math" panose="02040503050406030204" pitchFamily="18" charset="0"/>
                                </a:rPr>
                                <m:t>2</m:t>
                              </m:r>
                            </m:sup>
                          </m:sSup>
                        </m:e>
                      </m:d>
                    </m:oMath>
                  </m:oMathPara>
                </a14:m>
                <a:endParaRPr lang="en-US" sz="3200" dirty="0"/>
              </a:p>
            </p:txBody>
          </p:sp>
        </mc:Choice>
        <mc:Fallback xmlns="">
          <p:sp>
            <p:nvSpPr>
              <p:cNvPr id="5" name="TextBox 4">
                <a:extLst>
                  <a:ext uri="{FF2B5EF4-FFF2-40B4-BE49-F238E27FC236}">
                    <a16:creationId xmlns:a16="http://schemas.microsoft.com/office/drawing/2014/main" id="{ADDC0469-88DF-EDB5-1602-7FCAFB93D8BA}"/>
                  </a:ext>
                </a:extLst>
              </p:cNvPr>
              <p:cNvSpPr txBox="1">
                <a:spLocks noRot="1" noChangeAspect="1" noMove="1" noResize="1" noEditPoints="1" noAdjustHandles="1" noChangeArrowheads="1" noChangeShapeType="1" noTextEdit="1"/>
              </p:cNvSpPr>
              <p:nvPr/>
            </p:nvSpPr>
            <p:spPr>
              <a:xfrm>
                <a:off x="2931405" y="1086317"/>
                <a:ext cx="6097836" cy="1017523"/>
              </a:xfrm>
              <a:prstGeom prst="rect">
                <a:avLst/>
              </a:prstGeom>
              <a:blipFill>
                <a:blip r:embed="rId3"/>
                <a:stretch>
                  <a:fillRect/>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71D563D7-66D4-B57D-2AA2-9602307B59E4}"/>
              </a:ext>
            </a:extLst>
          </p:cNvPr>
          <p:cNvSpPr txBox="1"/>
          <p:nvPr/>
        </p:nvSpPr>
        <p:spPr>
          <a:xfrm>
            <a:off x="432686" y="415884"/>
            <a:ext cx="7773667" cy="707886"/>
          </a:xfrm>
          <a:prstGeom prst="rect">
            <a:avLst/>
          </a:prstGeom>
          <a:noFill/>
        </p:spPr>
        <p:txBody>
          <a:bodyPr wrap="none" rtlCol="0">
            <a:spAutoFit/>
          </a:bodyPr>
          <a:lstStyle/>
          <a:p>
            <a:r>
              <a:rPr lang="en-US" sz="4000" dirty="0"/>
              <a:t>Solving for the Posterior Distribution</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6023AF4-EFC3-EA51-CEF0-A93369D5A5AD}"/>
                  </a:ext>
                </a:extLst>
              </p:cNvPr>
              <p:cNvSpPr txBox="1"/>
              <p:nvPr/>
            </p:nvSpPr>
            <p:spPr>
              <a:xfrm>
                <a:off x="6211835" y="2272271"/>
                <a:ext cx="2691250" cy="203934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𝑏</m:t>
                      </m:r>
                      <m:r>
                        <a:rPr lang="en-US" sz="1600" b="0" i="1" smtClean="0">
                          <a:latin typeface="Cambria Math" panose="02040503050406030204" pitchFamily="18" charset="0"/>
                        </a:rPr>
                        <m:t>=</m:t>
                      </m:r>
                      <m:d>
                        <m:dPr>
                          <m:begChr m:val="["/>
                          <m:endChr m:val="]"/>
                          <m:ctrlPr>
                            <a:rPr lang="en-US" sz="1600" b="0" i="1" smtClean="0">
                              <a:latin typeface="Cambria Math" panose="02040503050406030204" pitchFamily="18" charset="0"/>
                            </a:rPr>
                          </m:ctrlPr>
                        </m:dPr>
                        <m:e>
                          <m:m>
                            <m:mPr>
                              <m:mcs>
                                <m:mc>
                                  <m:mcPr>
                                    <m:count m:val="1"/>
                                    <m:mcJc m:val="center"/>
                                  </m:mcPr>
                                </m:mc>
                              </m:mcs>
                              <m:ctrlPr>
                                <a:rPr lang="en-US" sz="1600" b="0" i="1" smtClean="0">
                                  <a:latin typeface="Cambria Math" panose="02040503050406030204" pitchFamily="18" charset="0"/>
                                </a:rPr>
                              </m:ctrlPr>
                            </m:mPr>
                            <m:mr>
                              <m:e>
                                <m:r>
                                  <m:rPr>
                                    <m:brk m:alnAt="7"/>
                                  </m:rPr>
                                  <a:rPr lang="en-001" sz="1600" b="0" i="1" smtClean="0">
                                    <a:latin typeface="Cambria Math" panose="02040503050406030204" pitchFamily="18" charset="0"/>
                                  </a:rPr>
                                  <m:t>−</m:t>
                                </m:r>
                                <m:sSubSup>
                                  <m:sSubSupPr>
                                    <m:ctrlPr>
                                      <a:rPr lang="en-US" sz="1600" b="0" i="1" smtClean="0">
                                        <a:latin typeface="Cambria Math" panose="02040503050406030204" pitchFamily="18" charset="0"/>
                                      </a:rPr>
                                    </m:ctrlPr>
                                  </m:sSubSupPr>
                                  <m:e>
                                    <m:r>
                                      <m:rPr>
                                        <m:sty m:val="p"/>
                                      </m:rPr>
                                      <a:rPr lang="en-US" sz="1600" b="0" i="0" smtClean="0">
                                        <a:latin typeface="Cambria Math" panose="02040503050406030204" pitchFamily="18" charset="0"/>
                                      </a:rPr>
                                      <m:t>Ω</m:t>
                                    </m:r>
                                  </m:e>
                                  <m:sub>
                                    <m:r>
                                      <a:rPr lang="en-US" sz="1600" b="0" i="1" smtClean="0">
                                        <a:latin typeface="Cambria Math" panose="02040503050406030204" pitchFamily="18" charset="0"/>
                                      </a:rPr>
                                      <m:t>0</m:t>
                                    </m:r>
                                  </m:sub>
                                  <m:sup>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1</m:t>
                                        </m:r>
                                      </m:num>
                                      <m:den>
                                        <m:r>
                                          <a:rPr lang="en-US" sz="1600" b="0" i="1" smtClean="0">
                                            <a:latin typeface="Cambria Math" panose="02040503050406030204" pitchFamily="18" charset="0"/>
                                          </a:rPr>
                                          <m:t>2</m:t>
                                        </m:r>
                                      </m:den>
                                    </m:f>
                                  </m:sup>
                                </m:sSubSup>
                                <m:d>
                                  <m:dPr>
                                    <m:ctrlPr>
                                      <a:rPr lang="en-US" sz="1600" b="0" i="1" smtClean="0">
                                        <a:latin typeface="Cambria Math" panose="02040503050406030204" pitchFamily="18" charset="0"/>
                                      </a:rPr>
                                    </m:ctrlPr>
                                  </m:dPr>
                                  <m:e>
                                    <m:sSub>
                                      <m:sSubPr>
                                        <m:ctrlPr>
                                          <a:rPr lang="en-US" sz="1600" b="0" i="1" smtClean="0">
                                            <a:latin typeface="Cambria Math" panose="02040503050406030204" pitchFamily="18" charset="0"/>
                                          </a:rPr>
                                        </m:ctrlPr>
                                      </m:sSubPr>
                                      <m:e>
                                        <m:acc>
                                          <m:accPr>
                                            <m:chr m:val="̃"/>
                                            <m:ctrlPr>
                                              <a:rPr lang="en-001" sz="1600" b="0" i="1" smtClean="0">
                                                <a:latin typeface="Cambria Math" panose="02040503050406030204" pitchFamily="18" charset="0"/>
                                              </a:rPr>
                                            </m:ctrlPr>
                                          </m:accPr>
                                          <m:e>
                                            <m:r>
                                              <m:rPr>
                                                <m:brk m:alnAt="7"/>
                                              </m:rPr>
                                              <a:rPr lang="en-US" sz="1600" b="0" i="1" smtClean="0">
                                                <a:latin typeface="Cambria Math" panose="02040503050406030204" pitchFamily="18" charset="0"/>
                                              </a:rPr>
                                              <m:t>𝑥</m:t>
                                            </m:r>
                                          </m:e>
                                        </m:acc>
                                      </m:e>
                                      <m:sub>
                                        <m:r>
                                          <a:rPr lang="en-US" sz="1600" b="0" i="1" smtClean="0">
                                            <a:latin typeface="Cambria Math" panose="02040503050406030204" pitchFamily="18" charset="0"/>
                                          </a:rPr>
                                          <m:t>0</m:t>
                                        </m:r>
                                      </m:sub>
                                    </m:sSub>
                                    <m:r>
                                      <m:rPr>
                                        <m:brk m:alnAt="7"/>
                                      </m:rP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acc>
                                          <m:accPr>
                                            <m:chr m:val="̂"/>
                                            <m:ctrlPr>
                                              <a:rPr lang="en-US" sz="1600" b="0" i="1" smtClean="0">
                                                <a:latin typeface="Cambria Math" panose="02040503050406030204" pitchFamily="18" charset="0"/>
                                              </a:rPr>
                                            </m:ctrlPr>
                                          </m:accPr>
                                          <m:e>
                                            <m:r>
                                              <m:rPr>
                                                <m:brk m:alnAt="7"/>
                                              </m:rPr>
                                              <a:rPr lang="en-US" sz="1600" b="0" i="1" smtClean="0">
                                                <a:latin typeface="Cambria Math" panose="02040503050406030204" pitchFamily="18" charset="0"/>
                                              </a:rPr>
                                              <m:t>𝑥</m:t>
                                            </m:r>
                                          </m:e>
                                        </m:acc>
                                      </m:e>
                                      <m:sub>
                                        <m:r>
                                          <m:rPr>
                                            <m:brk m:alnAt="7"/>
                                          </m:rPr>
                                          <a:rPr lang="en-US" sz="1600" b="0" i="1" smtClean="0">
                                            <a:latin typeface="Cambria Math" panose="02040503050406030204" pitchFamily="18" charset="0"/>
                                          </a:rPr>
                                          <m:t>0</m:t>
                                        </m:r>
                                      </m:sub>
                                    </m:sSub>
                                  </m:e>
                                </m:d>
                              </m:e>
                            </m:mr>
                            <m:mr>
                              <m:e>
                                <m:sSubSup>
                                  <m:sSubSupPr>
                                    <m:ctrlPr>
                                      <a:rPr lang="en-US" sz="1600" i="1">
                                        <a:latin typeface="Cambria Math" panose="02040503050406030204" pitchFamily="18" charset="0"/>
                                      </a:rPr>
                                    </m:ctrlPr>
                                  </m:sSubSupPr>
                                  <m:e>
                                    <m:r>
                                      <m:rPr>
                                        <m:sty m:val="p"/>
                                      </m:rPr>
                                      <a:rPr lang="en-US" sz="1600">
                                        <a:latin typeface="Cambria Math" panose="02040503050406030204" pitchFamily="18" charset="0"/>
                                      </a:rPr>
                                      <m:t>Ω</m:t>
                                    </m:r>
                                  </m:e>
                                  <m:sub>
                                    <m:sSub>
                                      <m:sSubPr>
                                        <m:ctrlPr>
                                          <a:rPr lang="en-US" sz="1600" i="1">
                                            <a:latin typeface="Cambria Math" panose="02040503050406030204" pitchFamily="18" charset="0"/>
                                          </a:rPr>
                                        </m:ctrlPr>
                                      </m:sSubPr>
                                      <m:e>
                                        <m:r>
                                          <a:rPr lang="en-US" sz="1600" i="1">
                                            <a:latin typeface="Cambria Math" panose="02040503050406030204" pitchFamily="18" charset="0"/>
                                          </a:rPr>
                                          <m:t>𝑣</m:t>
                                        </m:r>
                                      </m:e>
                                      <m:sub>
                                        <m:r>
                                          <a:rPr lang="en-US" sz="1600" b="0" i="1" smtClean="0">
                                            <a:latin typeface="Cambria Math" panose="02040503050406030204" pitchFamily="18" charset="0"/>
                                          </a:rPr>
                                          <m:t>0</m:t>
                                        </m:r>
                                        <m:r>
                                          <a:rPr lang="en-US" sz="1600" b="0" i="1" smtClean="0">
                                            <a:latin typeface="Cambria Math" panose="02040503050406030204" pitchFamily="18" charset="0"/>
                                          </a:rPr>
                                          <m:t>,</m:t>
                                        </m:r>
                                        <m:r>
                                          <a:rPr lang="en-US" sz="1600" b="0" i="1" smtClean="0">
                                            <a:latin typeface="Cambria Math" panose="02040503050406030204" pitchFamily="18" charset="0"/>
                                          </a:rPr>
                                          <m:t>0</m:t>
                                        </m:r>
                                      </m:sub>
                                    </m:sSub>
                                  </m:sub>
                                  <m:sup>
                                    <m:f>
                                      <m:fPr>
                                        <m:ctrlPr>
                                          <a:rPr lang="en-US" sz="1600" i="1">
                                            <a:latin typeface="Cambria Math" panose="02040503050406030204" pitchFamily="18" charset="0"/>
                                          </a:rPr>
                                        </m:ctrlPr>
                                      </m:fPr>
                                      <m:num>
                                        <m:r>
                                          <a:rPr lang="en-US" sz="1600" i="1">
                                            <a:latin typeface="Cambria Math" panose="02040503050406030204" pitchFamily="18" charset="0"/>
                                          </a:rPr>
                                          <m:t>1</m:t>
                                        </m:r>
                                      </m:num>
                                      <m:den>
                                        <m:r>
                                          <a:rPr lang="en-US" sz="1600" i="1">
                                            <a:latin typeface="Cambria Math" panose="02040503050406030204" pitchFamily="18" charset="0"/>
                                          </a:rPr>
                                          <m:t>2</m:t>
                                        </m:r>
                                      </m:den>
                                    </m:f>
                                  </m:sup>
                                </m:sSubSup>
                                <m:d>
                                  <m:dPr>
                                    <m:ctrlPr>
                                      <a:rPr lang="en-US" sz="1600" i="1">
                                        <a:latin typeface="Cambria Math" panose="02040503050406030204" pitchFamily="18" charset="0"/>
                                      </a:rPr>
                                    </m:ctrlPr>
                                  </m:dPr>
                                  <m:e>
                                    <m:sSub>
                                      <m:sSubPr>
                                        <m:ctrlPr>
                                          <a:rPr lang="en-US" sz="1600" i="1">
                                            <a:latin typeface="Cambria Math" panose="02040503050406030204" pitchFamily="18" charset="0"/>
                                          </a:rPr>
                                        </m:ctrlPr>
                                      </m:sSubPr>
                                      <m:e>
                                        <m:r>
                                          <a:rPr lang="en-US" sz="1600" i="1">
                                            <a:latin typeface="Cambria Math" panose="02040503050406030204" pitchFamily="18" charset="0"/>
                                          </a:rPr>
                                          <m:t>𝑧</m:t>
                                        </m:r>
                                      </m:e>
                                      <m:sub>
                                        <m:r>
                                          <a:rPr lang="en-US" sz="1600" b="0" i="1" smtClean="0">
                                            <a:latin typeface="Cambria Math" panose="02040503050406030204" pitchFamily="18" charset="0"/>
                                          </a:rPr>
                                          <m:t>0</m:t>
                                        </m:r>
                                        <m:r>
                                          <a:rPr lang="en-US" sz="1600" i="1">
                                            <a:latin typeface="Cambria Math" panose="02040503050406030204" pitchFamily="18" charset="0"/>
                                          </a:rPr>
                                          <m:t>,</m:t>
                                        </m:r>
                                        <m:r>
                                          <a:rPr lang="en-US" sz="1600" b="0" i="1" smtClean="0">
                                            <a:latin typeface="Cambria Math" panose="02040503050406030204" pitchFamily="18" charset="0"/>
                                          </a:rPr>
                                          <m:t>0</m:t>
                                        </m:r>
                                      </m:sub>
                                    </m:sSub>
                                    <m:r>
                                      <m:rPr>
                                        <m:brk m:alnAt="7"/>
                                      </m:rPr>
                                      <a:rPr lang="en-US" sz="1600" i="1">
                                        <a:latin typeface="Cambria Math" panose="02040503050406030204" pitchFamily="18" charset="0"/>
                                      </a:rPr>
                                      <m:t>−</m:t>
                                    </m:r>
                                    <m:r>
                                      <a:rPr lang="en-US" sz="1600" i="1">
                                        <a:latin typeface="Cambria Math" panose="02040503050406030204" pitchFamily="18" charset="0"/>
                                      </a:rPr>
                                      <m:t>h</m:t>
                                    </m:r>
                                    <m:d>
                                      <m:dPr>
                                        <m:ctrlPr>
                                          <a:rPr lang="en-US" sz="1600" i="1">
                                            <a:latin typeface="Cambria Math" panose="02040503050406030204" pitchFamily="18" charset="0"/>
                                          </a:rPr>
                                        </m:ctrlPr>
                                      </m:dPr>
                                      <m:e>
                                        <m:sSub>
                                          <m:sSubPr>
                                            <m:ctrlPr>
                                              <a:rPr lang="en-US" sz="1600" i="1">
                                                <a:latin typeface="Cambria Math" panose="02040503050406030204" pitchFamily="18" charset="0"/>
                                              </a:rPr>
                                            </m:ctrlPr>
                                          </m:sSubPr>
                                          <m:e>
                                            <m:acc>
                                              <m:accPr>
                                                <m:chr m:val="̃"/>
                                                <m:ctrlPr>
                                                  <a:rPr lang="en-US" sz="1600" i="1">
                                                    <a:latin typeface="Cambria Math" panose="02040503050406030204" pitchFamily="18" charset="0"/>
                                                  </a:rPr>
                                                </m:ctrlPr>
                                              </m:accPr>
                                              <m:e>
                                                <m:r>
                                                  <m:rPr>
                                                    <m:brk m:alnAt="7"/>
                                                  </m:rPr>
                                                  <a:rPr lang="en-US" sz="1600" i="1">
                                                    <a:latin typeface="Cambria Math" panose="02040503050406030204" pitchFamily="18" charset="0"/>
                                                  </a:rPr>
                                                  <m:t>𝑥</m:t>
                                                </m:r>
                                              </m:e>
                                            </m:acc>
                                          </m:e>
                                          <m:sub>
                                            <m:r>
                                              <a:rPr lang="en-US" sz="1600" b="0" i="1" smtClean="0">
                                                <a:latin typeface="Cambria Math" panose="02040503050406030204" pitchFamily="18" charset="0"/>
                                              </a:rPr>
                                              <m:t>0</m:t>
                                            </m:r>
                                          </m:sub>
                                        </m:sSub>
                                        <m:r>
                                          <m:rPr>
                                            <m:brk m:alnAt="7"/>
                                          </m:rPr>
                                          <a:rPr lang="en-US" sz="1600" i="1">
                                            <a:latin typeface="Cambria Math" panose="02040503050406030204" pitchFamily="18" charset="0"/>
                                          </a:rPr>
                                          <m:t>,</m:t>
                                        </m:r>
                                        <m:sSub>
                                          <m:sSubPr>
                                            <m:ctrlPr>
                                              <a:rPr lang="en-US" sz="1600" i="1">
                                                <a:latin typeface="Cambria Math" panose="02040503050406030204" pitchFamily="18" charset="0"/>
                                              </a:rPr>
                                            </m:ctrlPr>
                                          </m:sSubPr>
                                          <m:e>
                                            <m:acc>
                                              <m:accPr>
                                                <m:chr m:val="̃"/>
                                                <m:ctrlPr>
                                                  <a:rPr lang="en-US" sz="1600" i="1">
                                                    <a:latin typeface="Cambria Math" panose="02040503050406030204" pitchFamily="18" charset="0"/>
                                                  </a:rPr>
                                                </m:ctrlPr>
                                              </m:accPr>
                                              <m:e>
                                                <m:r>
                                                  <m:rPr>
                                                    <m:brk m:alnAt="7"/>
                                                  </m:rPr>
                                                  <a:rPr lang="en-US" sz="1600" i="1">
                                                    <a:latin typeface="Cambria Math" panose="02040503050406030204" pitchFamily="18" charset="0"/>
                                                  </a:rPr>
                                                  <m:t>𝑙</m:t>
                                                </m:r>
                                              </m:e>
                                            </m:acc>
                                          </m:e>
                                          <m:sub>
                                            <m:r>
                                              <a:rPr lang="en-US" sz="1600" b="0" i="1" smtClean="0">
                                                <a:latin typeface="Cambria Math" panose="02040503050406030204" pitchFamily="18" charset="0"/>
                                              </a:rPr>
                                              <m:t>0</m:t>
                                            </m:r>
                                          </m:sub>
                                        </m:sSub>
                                      </m:e>
                                    </m:d>
                                  </m:e>
                                </m:d>
                              </m:e>
                            </m:mr>
                            <m:mr>
                              <m:e>
                                <m:sSubSup>
                                  <m:sSubSupPr>
                                    <m:ctrlPr>
                                      <a:rPr lang="en-US" sz="1600" i="1">
                                        <a:latin typeface="Cambria Math" panose="02040503050406030204" pitchFamily="18" charset="0"/>
                                      </a:rPr>
                                    </m:ctrlPr>
                                  </m:sSubSupPr>
                                  <m:e>
                                    <m:r>
                                      <m:rPr>
                                        <m:sty m:val="p"/>
                                      </m:rPr>
                                      <a:rPr lang="en-US" sz="1600">
                                        <a:latin typeface="Cambria Math" panose="02040503050406030204" pitchFamily="18" charset="0"/>
                                      </a:rPr>
                                      <m:t>Ω</m:t>
                                    </m:r>
                                  </m:e>
                                  <m:sub>
                                    <m:sSub>
                                      <m:sSubPr>
                                        <m:ctrlPr>
                                          <a:rPr lang="en-US" sz="1600" i="1">
                                            <a:latin typeface="Cambria Math" panose="02040503050406030204" pitchFamily="18" charset="0"/>
                                          </a:rPr>
                                        </m:ctrlPr>
                                      </m:sSubPr>
                                      <m:e>
                                        <m:r>
                                          <a:rPr lang="en-US" sz="1600" i="1">
                                            <a:latin typeface="Cambria Math" panose="02040503050406030204" pitchFamily="18" charset="0"/>
                                          </a:rPr>
                                          <m:t>𝑤</m:t>
                                        </m:r>
                                      </m:e>
                                      <m:sub>
                                        <m:r>
                                          <a:rPr lang="en-US" sz="1600" b="0" i="1" smtClean="0">
                                            <a:latin typeface="Cambria Math" panose="02040503050406030204" pitchFamily="18" charset="0"/>
                                          </a:rPr>
                                          <m:t>0</m:t>
                                        </m:r>
                                      </m:sub>
                                    </m:sSub>
                                  </m:sub>
                                  <m:sup>
                                    <m:f>
                                      <m:fPr>
                                        <m:ctrlPr>
                                          <a:rPr lang="en-US" sz="1600" i="1">
                                            <a:latin typeface="Cambria Math" panose="02040503050406030204" pitchFamily="18" charset="0"/>
                                          </a:rPr>
                                        </m:ctrlPr>
                                      </m:fPr>
                                      <m:num>
                                        <m:r>
                                          <a:rPr lang="en-US" sz="1600" i="1">
                                            <a:latin typeface="Cambria Math" panose="02040503050406030204" pitchFamily="18" charset="0"/>
                                          </a:rPr>
                                          <m:t>1</m:t>
                                        </m:r>
                                      </m:num>
                                      <m:den>
                                        <m:r>
                                          <a:rPr lang="en-US" sz="1600" i="1">
                                            <a:latin typeface="Cambria Math" panose="02040503050406030204" pitchFamily="18" charset="0"/>
                                          </a:rPr>
                                          <m:t>2</m:t>
                                        </m:r>
                                      </m:den>
                                    </m:f>
                                  </m:sup>
                                </m:sSubSup>
                                <m:d>
                                  <m:dPr>
                                    <m:ctrlPr>
                                      <a:rPr lang="en-US" sz="1600" i="1">
                                        <a:latin typeface="Cambria Math" panose="02040503050406030204" pitchFamily="18" charset="0"/>
                                      </a:rPr>
                                    </m:ctrlPr>
                                  </m:dPr>
                                  <m:e>
                                    <m:sSub>
                                      <m:sSubPr>
                                        <m:ctrlPr>
                                          <a:rPr lang="en-US" sz="1600" i="1">
                                            <a:latin typeface="Cambria Math" panose="02040503050406030204" pitchFamily="18" charset="0"/>
                                          </a:rPr>
                                        </m:ctrlPr>
                                      </m:sSubPr>
                                      <m:e>
                                        <m:r>
                                          <m:rPr>
                                            <m:brk m:alnAt="7"/>
                                          </m:rPr>
                                          <a:rPr lang="en-US" sz="1600" i="1">
                                            <a:latin typeface="Cambria Math" panose="02040503050406030204" pitchFamily="18" charset="0"/>
                                          </a:rPr>
                                          <m:t>𝑥</m:t>
                                        </m:r>
                                      </m:e>
                                      <m:sub>
                                        <m:r>
                                          <a:rPr lang="en-US" sz="1600" b="0" i="1" smtClean="0">
                                            <a:latin typeface="Cambria Math" panose="02040503050406030204" pitchFamily="18" charset="0"/>
                                          </a:rPr>
                                          <m:t>1</m:t>
                                        </m:r>
                                      </m:sub>
                                    </m:sSub>
                                    <m:r>
                                      <m:rPr>
                                        <m:brk m:alnAt="7"/>
                                      </m:rPr>
                                      <a:rPr lang="en-US" sz="1600" i="1">
                                        <a:latin typeface="Cambria Math" panose="02040503050406030204" pitchFamily="18" charset="0"/>
                                      </a:rPr>
                                      <m:t>−</m:t>
                                    </m:r>
                                    <m:r>
                                      <a:rPr lang="en-US" sz="1600" i="1">
                                        <a:latin typeface="Cambria Math" panose="02040503050406030204" pitchFamily="18" charset="0"/>
                                      </a:rPr>
                                      <m:t>𝑓</m:t>
                                    </m:r>
                                    <m:d>
                                      <m:dPr>
                                        <m:ctrlPr>
                                          <a:rPr lang="en-US" sz="1600" i="1">
                                            <a:latin typeface="Cambria Math" panose="02040503050406030204" pitchFamily="18" charset="0"/>
                                          </a:rPr>
                                        </m:ctrlPr>
                                      </m:dPr>
                                      <m:e>
                                        <m:sSub>
                                          <m:sSubPr>
                                            <m:ctrlPr>
                                              <a:rPr lang="en-US" sz="1600" i="1">
                                                <a:latin typeface="Cambria Math" panose="02040503050406030204" pitchFamily="18" charset="0"/>
                                              </a:rPr>
                                            </m:ctrlPr>
                                          </m:sSubPr>
                                          <m:e>
                                            <m:acc>
                                              <m:accPr>
                                                <m:chr m:val="̃"/>
                                                <m:ctrlPr>
                                                  <a:rPr lang="en-US" sz="1600" i="1">
                                                    <a:latin typeface="Cambria Math" panose="02040503050406030204" pitchFamily="18" charset="0"/>
                                                  </a:rPr>
                                                </m:ctrlPr>
                                              </m:accPr>
                                              <m:e>
                                                <m:r>
                                                  <m:rPr>
                                                    <m:brk m:alnAt="7"/>
                                                  </m:rPr>
                                                  <a:rPr lang="en-US" sz="1600" i="1">
                                                    <a:latin typeface="Cambria Math" panose="02040503050406030204" pitchFamily="18" charset="0"/>
                                                  </a:rPr>
                                                  <m:t>𝑥</m:t>
                                                </m:r>
                                              </m:e>
                                            </m:acc>
                                          </m:e>
                                          <m:sub>
                                            <m:r>
                                              <a:rPr lang="en-US" sz="1600" b="0" i="1" smtClean="0">
                                                <a:latin typeface="Cambria Math" panose="02040503050406030204" pitchFamily="18" charset="0"/>
                                              </a:rPr>
                                              <m:t>0</m:t>
                                            </m:r>
                                          </m:sub>
                                        </m:sSub>
                                        <m:r>
                                          <m:rPr>
                                            <m:brk m:alnAt="7"/>
                                          </m:rPr>
                                          <a:rPr lang="en-US" sz="1600" i="1">
                                            <a:latin typeface="Cambria Math" panose="02040503050406030204" pitchFamily="18" charset="0"/>
                                          </a:rPr>
                                          <m:t>,</m:t>
                                        </m:r>
                                        <m:sSub>
                                          <m:sSubPr>
                                            <m:ctrlPr>
                                              <a:rPr lang="en-US" sz="1600" i="1">
                                                <a:latin typeface="Cambria Math" panose="02040503050406030204" pitchFamily="18" charset="0"/>
                                              </a:rPr>
                                            </m:ctrlPr>
                                          </m:sSubPr>
                                          <m:e>
                                            <m:r>
                                              <m:rPr>
                                                <m:brk m:alnAt="7"/>
                                              </m:rPr>
                                              <a:rPr lang="en-US" sz="1600" i="1">
                                                <a:latin typeface="Cambria Math" panose="02040503050406030204" pitchFamily="18" charset="0"/>
                                              </a:rPr>
                                              <m:t>𝑢</m:t>
                                            </m:r>
                                          </m:e>
                                          <m:sub>
                                            <m:r>
                                              <a:rPr lang="en-US" sz="1600" b="0" i="1" smtClean="0">
                                                <a:latin typeface="Cambria Math" panose="02040503050406030204" pitchFamily="18" charset="0"/>
                                              </a:rPr>
                                              <m:t>0</m:t>
                                            </m:r>
                                          </m:sub>
                                        </m:sSub>
                                      </m:e>
                                    </m:d>
                                  </m:e>
                                </m:d>
                              </m:e>
                            </m:mr>
                            <m:mr>
                              <m:e>
                                <m:sSubSup>
                                  <m:sSubSupPr>
                                    <m:ctrlPr>
                                      <a:rPr lang="en-US" sz="1600" i="1">
                                        <a:latin typeface="Cambria Math" panose="02040503050406030204" pitchFamily="18" charset="0"/>
                                      </a:rPr>
                                    </m:ctrlPr>
                                  </m:sSubSupPr>
                                  <m:e>
                                    <m:r>
                                      <m:rPr>
                                        <m:sty m:val="p"/>
                                      </m:rPr>
                                      <a:rPr lang="en-US" sz="1600">
                                        <a:latin typeface="Cambria Math" panose="02040503050406030204" pitchFamily="18" charset="0"/>
                                      </a:rPr>
                                      <m:t>Ω</m:t>
                                    </m:r>
                                  </m:e>
                                  <m:sub>
                                    <m:sSub>
                                      <m:sSubPr>
                                        <m:ctrlPr>
                                          <a:rPr lang="en-US" sz="1600" i="1">
                                            <a:latin typeface="Cambria Math" panose="02040503050406030204" pitchFamily="18" charset="0"/>
                                          </a:rPr>
                                        </m:ctrlPr>
                                      </m:sSubPr>
                                      <m:e>
                                        <m:r>
                                          <a:rPr lang="en-US" sz="1600" i="1">
                                            <a:latin typeface="Cambria Math" panose="02040503050406030204" pitchFamily="18" charset="0"/>
                                          </a:rPr>
                                          <m:t>𝑣</m:t>
                                        </m:r>
                                      </m:e>
                                      <m:sub>
                                        <m:r>
                                          <a:rPr lang="en-US" sz="1600" b="0" i="1" smtClean="0">
                                            <a:latin typeface="Cambria Math" panose="02040503050406030204" pitchFamily="18" charset="0"/>
                                          </a:rPr>
                                          <m:t>1</m:t>
                                        </m:r>
                                        <m:r>
                                          <a:rPr lang="en-US" sz="1600" b="0" i="1" smtClean="0">
                                            <a:latin typeface="Cambria Math" panose="02040503050406030204" pitchFamily="18" charset="0"/>
                                          </a:rPr>
                                          <m:t>,</m:t>
                                        </m:r>
                                        <m:r>
                                          <a:rPr lang="en-US" sz="1600" b="0" i="1" smtClean="0">
                                            <a:latin typeface="Cambria Math" panose="02040503050406030204" pitchFamily="18" charset="0"/>
                                          </a:rPr>
                                          <m:t>0</m:t>
                                        </m:r>
                                      </m:sub>
                                    </m:sSub>
                                  </m:sub>
                                  <m:sup>
                                    <m:f>
                                      <m:fPr>
                                        <m:ctrlPr>
                                          <a:rPr lang="en-US" sz="1600" i="1">
                                            <a:latin typeface="Cambria Math" panose="02040503050406030204" pitchFamily="18" charset="0"/>
                                          </a:rPr>
                                        </m:ctrlPr>
                                      </m:fPr>
                                      <m:num>
                                        <m:r>
                                          <a:rPr lang="en-US" sz="1600" i="1">
                                            <a:latin typeface="Cambria Math" panose="02040503050406030204" pitchFamily="18" charset="0"/>
                                          </a:rPr>
                                          <m:t>1</m:t>
                                        </m:r>
                                      </m:num>
                                      <m:den>
                                        <m:r>
                                          <a:rPr lang="en-US" sz="1600" i="1">
                                            <a:latin typeface="Cambria Math" panose="02040503050406030204" pitchFamily="18" charset="0"/>
                                          </a:rPr>
                                          <m:t>2</m:t>
                                        </m:r>
                                      </m:den>
                                    </m:f>
                                  </m:sup>
                                </m:sSubSup>
                                <m:d>
                                  <m:dPr>
                                    <m:ctrlPr>
                                      <a:rPr lang="en-US" sz="1600" i="1">
                                        <a:latin typeface="Cambria Math" panose="02040503050406030204" pitchFamily="18" charset="0"/>
                                      </a:rPr>
                                    </m:ctrlPr>
                                  </m:dPr>
                                  <m:e>
                                    <m:sSub>
                                      <m:sSubPr>
                                        <m:ctrlPr>
                                          <a:rPr lang="en-US" sz="1600" i="1">
                                            <a:latin typeface="Cambria Math" panose="02040503050406030204" pitchFamily="18" charset="0"/>
                                          </a:rPr>
                                        </m:ctrlPr>
                                      </m:sSubPr>
                                      <m:e>
                                        <m:r>
                                          <a:rPr lang="en-US" sz="1600" i="1">
                                            <a:latin typeface="Cambria Math" panose="02040503050406030204" pitchFamily="18" charset="0"/>
                                          </a:rPr>
                                          <m:t>𝑧</m:t>
                                        </m:r>
                                      </m:e>
                                      <m:sub>
                                        <m:r>
                                          <a:rPr lang="en-US" sz="1600" b="0" i="1" smtClean="0">
                                            <a:latin typeface="Cambria Math" panose="02040503050406030204" pitchFamily="18" charset="0"/>
                                          </a:rPr>
                                          <m:t>1</m:t>
                                        </m:r>
                                        <m:r>
                                          <a:rPr lang="en-US" sz="1600" i="1">
                                            <a:latin typeface="Cambria Math" panose="02040503050406030204" pitchFamily="18" charset="0"/>
                                          </a:rPr>
                                          <m:t>,</m:t>
                                        </m:r>
                                        <m:r>
                                          <a:rPr lang="en-US" sz="1600" b="0" i="1" smtClean="0">
                                            <a:latin typeface="Cambria Math" panose="02040503050406030204" pitchFamily="18" charset="0"/>
                                          </a:rPr>
                                          <m:t>0</m:t>
                                        </m:r>
                                      </m:sub>
                                    </m:sSub>
                                    <m:r>
                                      <m:rPr>
                                        <m:brk m:alnAt="7"/>
                                      </m:rPr>
                                      <a:rPr lang="en-US" sz="1600" i="1">
                                        <a:latin typeface="Cambria Math" panose="02040503050406030204" pitchFamily="18" charset="0"/>
                                      </a:rPr>
                                      <m:t>−</m:t>
                                    </m:r>
                                    <m:r>
                                      <a:rPr lang="en-US" sz="1600" i="1">
                                        <a:latin typeface="Cambria Math" panose="02040503050406030204" pitchFamily="18" charset="0"/>
                                      </a:rPr>
                                      <m:t>h</m:t>
                                    </m:r>
                                    <m:d>
                                      <m:dPr>
                                        <m:ctrlPr>
                                          <a:rPr lang="en-US" sz="1600" i="1">
                                            <a:latin typeface="Cambria Math" panose="02040503050406030204" pitchFamily="18" charset="0"/>
                                          </a:rPr>
                                        </m:ctrlPr>
                                      </m:dPr>
                                      <m:e>
                                        <m:sSub>
                                          <m:sSubPr>
                                            <m:ctrlPr>
                                              <a:rPr lang="en-US" sz="1600" i="1">
                                                <a:latin typeface="Cambria Math" panose="02040503050406030204" pitchFamily="18" charset="0"/>
                                              </a:rPr>
                                            </m:ctrlPr>
                                          </m:sSubPr>
                                          <m:e>
                                            <m:acc>
                                              <m:accPr>
                                                <m:chr m:val="̃"/>
                                                <m:ctrlPr>
                                                  <a:rPr lang="en-US" sz="1600" i="1">
                                                    <a:latin typeface="Cambria Math" panose="02040503050406030204" pitchFamily="18" charset="0"/>
                                                  </a:rPr>
                                                </m:ctrlPr>
                                              </m:accPr>
                                              <m:e>
                                                <m:r>
                                                  <m:rPr>
                                                    <m:brk m:alnAt="7"/>
                                                  </m:rPr>
                                                  <a:rPr lang="en-US" sz="1600" i="1">
                                                    <a:latin typeface="Cambria Math" panose="02040503050406030204" pitchFamily="18" charset="0"/>
                                                  </a:rPr>
                                                  <m:t>𝑥</m:t>
                                                </m:r>
                                              </m:e>
                                            </m:acc>
                                          </m:e>
                                          <m:sub>
                                            <m:r>
                                              <a:rPr lang="en-US" sz="1600" b="0" i="1" smtClean="0">
                                                <a:latin typeface="Cambria Math" panose="02040503050406030204" pitchFamily="18" charset="0"/>
                                              </a:rPr>
                                              <m:t>1</m:t>
                                            </m:r>
                                          </m:sub>
                                        </m:sSub>
                                        <m:r>
                                          <m:rPr>
                                            <m:brk m:alnAt="7"/>
                                          </m:rPr>
                                          <a:rPr lang="en-US" sz="1600" i="1">
                                            <a:latin typeface="Cambria Math" panose="02040503050406030204" pitchFamily="18" charset="0"/>
                                          </a:rPr>
                                          <m:t>,</m:t>
                                        </m:r>
                                        <m:sSub>
                                          <m:sSubPr>
                                            <m:ctrlPr>
                                              <a:rPr lang="en-US" sz="1600" i="1">
                                                <a:latin typeface="Cambria Math" panose="02040503050406030204" pitchFamily="18" charset="0"/>
                                              </a:rPr>
                                            </m:ctrlPr>
                                          </m:sSubPr>
                                          <m:e>
                                            <m:acc>
                                              <m:accPr>
                                                <m:chr m:val="̃"/>
                                                <m:ctrlPr>
                                                  <a:rPr lang="en-US" sz="1600" i="1">
                                                    <a:latin typeface="Cambria Math" panose="02040503050406030204" pitchFamily="18" charset="0"/>
                                                  </a:rPr>
                                                </m:ctrlPr>
                                              </m:accPr>
                                              <m:e>
                                                <m:r>
                                                  <m:rPr>
                                                    <m:brk m:alnAt="7"/>
                                                  </m:rPr>
                                                  <a:rPr lang="en-US" sz="1600" i="1">
                                                    <a:latin typeface="Cambria Math" panose="02040503050406030204" pitchFamily="18" charset="0"/>
                                                  </a:rPr>
                                                  <m:t>𝑙</m:t>
                                                </m:r>
                                              </m:e>
                                            </m:acc>
                                          </m:e>
                                          <m:sub>
                                            <m:r>
                                              <a:rPr lang="en-US" sz="1600" b="0" i="1" smtClean="0">
                                                <a:latin typeface="Cambria Math" panose="02040503050406030204" pitchFamily="18" charset="0"/>
                                              </a:rPr>
                                              <m:t>0</m:t>
                                            </m:r>
                                          </m:sub>
                                        </m:sSub>
                                      </m:e>
                                    </m:d>
                                  </m:e>
                                </m:d>
                              </m:e>
                            </m:mr>
                          </m:m>
                        </m:e>
                      </m:d>
                    </m:oMath>
                  </m:oMathPara>
                </a14:m>
                <a:endParaRPr lang="en-US" sz="2000" dirty="0"/>
              </a:p>
            </p:txBody>
          </p:sp>
        </mc:Choice>
        <mc:Fallback xmlns="">
          <p:sp>
            <p:nvSpPr>
              <p:cNvPr id="8" name="TextBox 7">
                <a:extLst>
                  <a:ext uri="{FF2B5EF4-FFF2-40B4-BE49-F238E27FC236}">
                    <a16:creationId xmlns:a16="http://schemas.microsoft.com/office/drawing/2014/main" id="{16023AF4-EFC3-EA51-CEF0-A93369D5A5AD}"/>
                  </a:ext>
                </a:extLst>
              </p:cNvPr>
              <p:cNvSpPr txBox="1">
                <a:spLocks noRot="1" noChangeAspect="1" noMove="1" noResize="1" noEditPoints="1" noAdjustHandles="1" noChangeArrowheads="1" noChangeShapeType="1" noTextEdit="1"/>
              </p:cNvSpPr>
              <p:nvPr/>
            </p:nvSpPr>
            <p:spPr>
              <a:xfrm>
                <a:off x="6211835" y="2272271"/>
                <a:ext cx="2691250" cy="2039341"/>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D1C9F6B9-904A-280E-A500-6AC3EB728CE6}"/>
                  </a:ext>
                </a:extLst>
              </p:cNvPr>
              <p:cNvSpPr txBox="1"/>
              <p:nvPr/>
            </p:nvSpPr>
            <p:spPr>
              <a:xfrm>
                <a:off x="-513903" y="2272271"/>
                <a:ext cx="7378273" cy="285732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l-GR" sz="1600" i="1" smtClean="0">
                          <a:latin typeface="Cambria Math" panose="02040503050406030204" pitchFamily="18" charset="0"/>
                          <a:ea typeface="Cambria Math" panose="02040503050406030204" pitchFamily="18" charset="0"/>
                        </a:rPr>
                        <m:t>Α</m:t>
                      </m:r>
                      <m:r>
                        <a:rPr lang="el-GR" sz="1600" i="1" smtClean="0">
                          <a:latin typeface="Cambria Math" panose="02040503050406030204" pitchFamily="18" charset="0"/>
                          <a:ea typeface="Cambria Math" panose="02040503050406030204" pitchFamily="18" charset="0"/>
                        </a:rPr>
                        <m:t> =</m:t>
                      </m:r>
                      <m:d>
                        <m:dPr>
                          <m:begChr m:val="["/>
                          <m:endChr m:val="]"/>
                          <m:ctrlPr>
                            <a:rPr lang="en-US" sz="1600" b="0" i="1" smtClean="0">
                              <a:latin typeface="Cambria Math" panose="02040503050406030204" pitchFamily="18" charset="0"/>
                            </a:rPr>
                          </m:ctrlPr>
                        </m:dPr>
                        <m:e>
                          <m:m>
                            <m:mPr>
                              <m:plcHide m:val="on"/>
                              <m:mcs>
                                <m:mc>
                                  <m:mcPr>
                                    <m:count m:val="3"/>
                                    <m:mcJc m:val="center"/>
                                  </m:mcPr>
                                </m:mc>
                              </m:mcs>
                              <m:ctrlPr>
                                <a:rPr lang="en-US" sz="1600" b="0" i="1" smtClean="0">
                                  <a:latin typeface="Cambria Math" panose="02040503050406030204" pitchFamily="18" charset="0"/>
                                </a:rPr>
                              </m:ctrlPr>
                            </m:mPr>
                            <m:mr>
                              <m:e>
                                <m:sSubSup>
                                  <m:sSubSupPr>
                                    <m:ctrlPr>
                                      <a:rPr lang="en-US" sz="1600" i="1">
                                        <a:latin typeface="Cambria Math" panose="02040503050406030204" pitchFamily="18" charset="0"/>
                                      </a:rPr>
                                    </m:ctrlPr>
                                  </m:sSubSupPr>
                                  <m:e>
                                    <m:r>
                                      <m:rPr>
                                        <m:sty m:val="p"/>
                                      </m:rPr>
                                      <a:rPr lang="en-US" sz="1600">
                                        <a:latin typeface="Cambria Math" panose="02040503050406030204" pitchFamily="18" charset="0"/>
                                      </a:rPr>
                                      <m:t>Ω</m:t>
                                    </m:r>
                                  </m:e>
                                  <m:sub>
                                    <m:r>
                                      <a:rPr lang="en-US" sz="1600" i="1">
                                        <a:latin typeface="Cambria Math" panose="02040503050406030204" pitchFamily="18" charset="0"/>
                                      </a:rPr>
                                      <m:t>0</m:t>
                                    </m:r>
                                  </m:sub>
                                  <m:sup>
                                    <m:f>
                                      <m:fPr>
                                        <m:ctrlPr>
                                          <a:rPr lang="en-US" sz="1600" i="1">
                                            <a:latin typeface="Cambria Math" panose="02040503050406030204" pitchFamily="18" charset="0"/>
                                          </a:rPr>
                                        </m:ctrlPr>
                                      </m:fPr>
                                      <m:num>
                                        <m:r>
                                          <a:rPr lang="en-US" sz="1600" i="1">
                                            <a:latin typeface="Cambria Math" panose="02040503050406030204" pitchFamily="18" charset="0"/>
                                          </a:rPr>
                                          <m:t>1</m:t>
                                        </m:r>
                                      </m:num>
                                      <m:den>
                                        <m:r>
                                          <a:rPr lang="en-US" sz="1600" i="1">
                                            <a:latin typeface="Cambria Math" panose="02040503050406030204" pitchFamily="18" charset="0"/>
                                          </a:rPr>
                                          <m:t>2</m:t>
                                        </m:r>
                                      </m:den>
                                    </m:f>
                                  </m:sup>
                                </m:sSubSup>
                              </m:e>
                              <m:e/>
                              <m:e/>
                            </m:mr>
                            <m:mr>
                              <m:e>
                                <m:sSubSup>
                                  <m:sSubSupPr>
                                    <m:ctrlPr>
                                      <a:rPr lang="en-US" sz="1600" i="1">
                                        <a:latin typeface="Cambria Math" panose="02040503050406030204" pitchFamily="18" charset="0"/>
                                      </a:rPr>
                                    </m:ctrlPr>
                                  </m:sSubSupPr>
                                  <m:e>
                                    <m:r>
                                      <m:rPr>
                                        <m:sty m:val="p"/>
                                      </m:rPr>
                                      <a:rPr lang="en-US" sz="1600">
                                        <a:latin typeface="Cambria Math" panose="02040503050406030204" pitchFamily="18" charset="0"/>
                                      </a:rPr>
                                      <m:t>Ω</m:t>
                                    </m:r>
                                  </m:e>
                                  <m:sub>
                                    <m:sSub>
                                      <m:sSubPr>
                                        <m:ctrlPr>
                                          <a:rPr lang="en-US" sz="1600" i="1">
                                            <a:latin typeface="Cambria Math" panose="02040503050406030204" pitchFamily="18" charset="0"/>
                                          </a:rPr>
                                        </m:ctrlPr>
                                      </m:sSubPr>
                                      <m:e>
                                        <m:r>
                                          <a:rPr lang="en-US" sz="1600" i="1">
                                            <a:latin typeface="Cambria Math" panose="02040503050406030204" pitchFamily="18" charset="0"/>
                                          </a:rPr>
                                          <m:t>𝑣</m:t>
                                        </m:r>
                                      </m:e>
                                      <m:sub>
                                        <m:r>
                                          <a:rPr lang="en-US" sz="1600" b="0" i="1" smtClean="0">
                                            <a:latin typeface="Cambria Math" panose="02040503050406030204" pitchFamily="18" charset="0"/>
                                          </a:rPr>
                                          <m:t>0</m:t>
                                        </m:r>
                                        <m:r>
                                          <a:rPr lang="en-US" sz="1600" b="0" i="1" smtClean="0">
                                            <a:latin typeface="Cambria Math" panose="02040503050406030204" pitchFamily="18" charset="0"/>
                                          </a:rPr>
                                          <m:t>,</m:t>
                                        </m:r>
                                        <m:r>
                                          <a:rPr lang="en-US" sz="1600" b="0" i="1" smtClean="0">
                                            <a:latin typeface="Cambria Math" panose="02040503050406030204" pitchFamily="18" charset="0"/>
                                          </a:rPr>
                                          <m:t>0</m:t>
                                        </m:r>
                                      </m:sub>
                                    </m:sSub>
                                  </m:sub>
                                  <m:sup>
                                    <m:f>
                                      <m:fPr>
                                        <m:ctrlPr>
                                          <a:rPr lang="en-US" sz="1600" i="1">
                                            <a:latin typeface="Cambria Math" panose="02040503050406030204" pitchFamily="18" charset="0"/>
                                          </a:rPr>
                                        </m:ctrlPr>
                                      </m:fPr>
                                      <m:num>
                                        <m:r>
                                          <a:rPr lang="en-US" sz="1600" i="1">
                                            <a:latin typeface="Cambria Math" panose="02040503050406030204" pitchFamily="18" charset="0"/>
                                          </a:rPr>
                                          <m:t>1</m:t>
                                        </m:r>
                                      </m:num>
                                      <m:den>
                                        <m:r>
                                          <a:rPr lang="en-US" sz="1600" i="1">
                                            <a:latin typeface="Cambria Math" panose="02040503050406030204" pitchFamily="18" charset="0"/>
                                          </a:rPr>
                                          <m:t>2</m:t>
                                        </m:r>
                                      </m:den>
                                    </m:f>
                                  </m:sup>
                                </m:sSubSup>
                                <m:d>
                                  <m:dPr>
                                    <m:begChr m:val="["/>
                                    <m:endChr m:val="]"/>
                                    <m:ctrlPr>
                                      <a:rPr lang="en-US" sz="1600" i="1">
                                        <a:latin typeface="Cambria Math" panose="02040503050406030204" pitchFamily="18" charset="0"/>
                                      </a:rPr>
                                    </m:ctrlPr>
                                  </m:dPr>
                                  <m:e>
                                    <m:r>
                                      <a:rPr lang="en-US" sz="1600" i="1">
                                        <a:latin typeface="Cambria Math" panose="02040503050406030204" pitchFamily="18" charset="0"/>
                                      </a:rPr>
                                      <m:t> </m:t>
                                    </m:r>
                                    <m:sSub>
                                      <m:sSubPr>
                                        <m:ctrlPr>
                                          <a:rPr lang="en-US" sz="1600" i="1">
                                            <a:latin typeface="Cambria Math" panose="02040503050406030204" pitchFamily="18" charset="0"/>
                                          </a:rPr>
                                        </m:ctrlPr>
                                      </m:sSubPr>
                                      <m:e>
                                        <m:d>
                                          <m:dPr>
                                            <m:begChr m:val=""/>
                                            <m:endChr m:val="|"/>
                                            <m:ctrlPr>
                                              <a:rPr lang="en-US" sz="1600" i="1">
                                                <a:latin typeface="Cambria Math" panose="02040503050406030204" pitchFamily="18" charset="0"/>
                                              </a:rPr>
                                            </m:ctrlPr>
                                          </m:dPr>
                                          <m:e>
                                            <m:f>
                                              <m:fPr>
                                                <m:ctrlPr>
                                                  <a:rPr lang="en-US" sz="1600" i="1">
                                                    <a:latin typeface="Cambria Math" panose="02040503050406030204" pitchFamily="18" charset="0"/>
                                                  </a:rPr>
                                                </m:ctrlPr>
                                              </m:fPr>
                                              <m:num>
                                                <m:r>
                                                  <a:rPr lang="en-US" sz="1600" i="1">
                                                    <a:latin typeface="Cambria Math" panose="02040503050406030204" pitchFamily="18" charset="0"/>
                                                  </a:rPr>
                                                  <m:t>𝜕</m:t>
                                                </m:r>
                                                <m:r>
                                                  <a:rPr lang="en-US" sz="1600" i="1">
                                                    <a:latin typeface="Cambria Math" panose="02040503050406030204" pitchFamily="18" charset="0"/>
                                                  </a:rPr>
                                                  <m:t>h</m:t>
                                                </m:r>
                                              </m:num>
                                              <m:den>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 </m:t>
                                                    </m:r>
                                                  </m:sub>
                                                </m:sSub>
                                              </m:den>
                                            </m:f>
                                          </m:e>
                                        </m:d>
                                      </m:e>
                                      <m:sub>
                                        <m:sSub>
                                          <m:sSubPr>
                                            <m:ctrlPr>
                                              <a:rPr lang="en-US" sz="1600" i="1" dirty="0">
                                                <a:latin typeface="Cambria Math" panose="02040503050406030204" pitchFamily="18" charset="0"/>
                                              </a:rPr>
                                            </m:ctrlPr>
                                          </m:sSubPr>
                                          <m:e>
                                            <m:sSub>
                                              <m:sSubPr>
                                                <m:ctrlPr>
                                                  <a:rPr lang="en-US" sz="1600" b="0" i="1" smtClean="0">
                                                    <a:latin typeface="Cambria Math" panose="02040503050406030204" pitchFamily="18" charset="0"/>
                                                  </a:rPr>
                                                </m:ctrlPr>
                                              </m:sSubPr>
                                              <m:e>
                                                <m:acc>
                                                  <m:accPr>
                                                    <m:chr m:val="̃"/>
                                                    <m:ctrlPr>
                                                      <a:rPr lang="en-US" sz="1600" i="1">
                                                        <a:latin typeface="Cambria Math" panose="02040503050406030204" pitchFamily="18" charset="0"/>
                                                      </a:rPr>
                                                    </m:ctrlPr>
                                                  </m:accPr>
                                                  <m:e>
                                                    <m:r>
                                                      <a:rPr lang="en-US" sz="1600" i="1">
                                                        <a:latin typeface="Cambria Math" panose="02040503050406030204" pitchFamily="18" charset="0"/>
                                                      </a:rPr>
                                                      <m:t>𝑥</m:t>
                                                    </m:r>
                                                  </m:e>
                                                </m:acc>
                                              </m:e>
                                              <m:sub>
                                                <m:r>
                                                  <a:rPr lang="en-US" sz="1600" b="0" i="1" smtClean="0">
                                                    <a:latin typeface="Cambria Math" panose="02040503050406030204" pitchFamily="18" charset="0"/>
                                                  </a:rPr>
                                                  <m:t>0</m:t>
                                                </m:r>
                                              </m:sub>
                                            </m:sSub>
                                          </m:e>
                                          <m:sub>
                                            <m:r>
                                              <a:rPr lang="en-US" sz="1600" i="1">
                                                <a:latin typeface="Cambria Math" panose="02040503050406030204" pitchFamily="18" charset="0"/>
                                              </a:rPr>
                                              <m:t> </m:t>
                                            </m:r>
                                          </m:sub>
                                        </m:sSub>
                                        <m:r>
                                          <a:rPr lang="en-US" sz="1600" i="1">
                                            <a:latin typeface="Cambria Math" panose="02040503050406030204" pitchFamily="18" charset="0"/>
                                          </a:rPr>
                                          <m:t>,</m:t>
                                        </m:r>
                                        <m:sSub>
                                          <m:sSubPr>
                                            <m:ctrlPr>
                                              <a:rPr lang="en-US" sz="1600" i="1">
                                                <a:latin typeface="Cambria Math" panose="02040503050406030204" pitchFamily="18" charset="0"/>
                                              </a:rPr>
                                            </m:ctrlPr>
                                          </m:sSubPr>
                                          <m:e>
                                            <m:sSub>
                                              <m:sSubPr>
                                                <m:ctrlPr>
                                                  <a:rPr lang="en-US" sz="1600" b="0" i="1" smtClean="0">
                                                    <a:latin typeface="Cambria Math" panose="02040503050406030204" pitchFamily="18" charset="0"/>
                                                  </a:rPr>
                                                </m:ctrlPr>
                                              </m:sSubPr>
                                              <m:e>
                                                <m:acc>
                                                  <m:accPr>
                                                    <m:chr m:val="̃"/>
                                                    <m:ctrlPr>
                                                      <a:rPr lang="en-US" sz="1600" i="1">
                                                        <a:latin typeface="Cambria Math" panose="02040503050406030204" pitchFamily="18" charset="0"/>
                                                      </a:rPr>
                                                    </m:ctrlPr>
                                                  </m:accPr>
                                                  <m:e>
                                                    <m:r>
                                                      <a:rPr lang="en-US" sz="1600" i="1">
                                                        <a:latin typeface="Cambria Math" panose="02040503050406030204" pitchFamily="18" charset="0"/>
                                                      </a:rPr>
                                                      <m:t>𝑙</m:t>
                                                    </m:r>
                                                  </m:e>
                                                </m:acc>
                                              </m:e>
                                              <m:sub>
                                                <m:r>
                                                  <a:rPr lang="en-US" sz="1600" b="0" i="1" smtClean="0">
                                                    <a:latin typeface="Cambria Math" panose="02040503050406030204" pitchFamily="18" charset="0"/>
                                                  </a:rPr>
                                                  <m:t>0</m:t>
                                                </m:r>
                                              </m:sub>
                                            </m:sSub>
                                          </m:e>
                                          <m:sub>
                                            <m:r>
                                              <a:rPr lang="en-US" sz="1600" i="1">
                                                <a:latin typeface="Cambria Math" panose="02040503050406030204" pitchFamily="18" charset="0"/>
                                              </a:rPr>
                                              <m:t> </m:t>
                                            </m:r>
                                          </m:sub>
                                        </m:sSub>
                                      </m:sub>
                                    </m:sSub>
                                  </m:e>
                                </m:d>
                              </m:e>
                              <m:e/>
                              <m:e>
                                <m:sSubSup>
                                  <m:sSubSupPr>
                                    <m:ctrlPr>
                                      <a:rPr lang="en-US" sz="1600" i="1">
                                        <a:latin typeface="Cambria Math" panose="02040503050406030204" pitchFamily="18" charset="0"/>
                                      </a:rPr>
                                    </m:ctrlPr>
                                  </m:sSubSupPr>
                                  <m:e>
                                    <m:r>
                                      <m:rPr>
                                        <m:sty m:val="p"/>
                                      </m:rPr>
                                      <a:rPr lang="en-US" sz="1600">
                                        <a:latin typeface="Cambria Math" panose="02040503050406030204" pitchFamily="18" charset="0"/>
                                      </a:rPr>
                                      <m:t>Ω</m:t>
                                    </m:r>
                                  </m:e>
                                  <m:sub>
                                    <m:sSub>
                                      <m:sSubPr>
                                        <m:ctrlPr>
                                          <a:rPr lang="en-US" sz="1600" i="1">
                                            <a:latin typeface="Cambria Math" panose="02040503050406030204" pitchFamily="18" charset="0"/>
                                          </a:rPr>
                                        </m:ctrlPr>
                                      </m:sSubPr>
                                      <m:e>
                                        <m:r>
                                          <a:rPr lang="en-US" sz="1600" i="1">
                                            <a:latin typeface="Cambria Math" panose="02040503050406030204" pitchFamily="18" charset="0"/>
                                          </a:rPr>
                                          <m:t>𝑣</m:t>
                                        </m:r>
                                      </m:e>
                                      <m:sub>
                                        <m:r>
                                          <a:rPr lang="en-US" sz="1600" b="0" i="1" smtClean="0">
                                            <a:latin typeface="Cambria Math" panose="02040503050406030204" pitchFamily="18" charset="0"/>
                                          </a:rPr>
                                          <m:t>0</m:t>
                                        </m:r>
                                        <m:r>
                                          <a:rPr lang="en-US" sz="1600" i="1">
                                            <a:latin typeface="Cambria Math" panose="02040503050406030204" pitchFamily="18" charset="0"/>
                                          </a:rPr>
                                          <m:t>,</m:t>
                                        </m:r>
                                        <m:r>
                                          <a:rPr lang="en-US" sz="1600" b="0" i="1" smtClean="0">
                                            <a:latin typeface="Cambria Math" panose="02040503050406030204" pitchFamily="18" charset="0"/>
                                          </a:rPr>
                                          <m:t>0</m:t>
                                        </m:r>
                                      </m:sub>
                                    </m:sSub>
                                  </m:sub>
                                  <m:sup>
                                    <m:f>
                                      <m:fPr>
                                        <m:ctrlPr>
                                          <a:rPr lang="en-US" sz="1600" i="1">
                                            <a:latin typeface="Cambria Math" panose="02040503050406030204" pitchFamily="18" charset="0"/>
                                          </a:rPr>
                                        </m:ctrlPr>
                                      </m:fPr>
                                      <m:num>
                                        <m:r>
                                          <a:rPr lang="en-US" sz="1600" i="1">
                                            <a:latin typeface="Cambria Math" panose="02040503050406030204" pitchFamily="18" charset="0"/>
                                          </a:rPr>
                                          <m:t>1</m:t>
                                        </m:r>
                                      </m:num>
                                      <m:den>
                                        <m:r>
                                          <a:rPr lang="en-US" sz="1600" i="1">
                                            <a:latin typeface="Cambria Math" panose="02040503050406030204" pitchFamily="18" charset="0"/>
                                          </a:rPr>
                                          <m:t>2</m:t>
                                        </m:r>
                                      </m:den>
                                    </m:f>
                                  </m:sup>
                                </m:sSubSup>
                                <m:d>
                                  <m:dPr>
                                    <m:begChr m:val="["/>
                                    <m:endChr m:val="]"/>
                                    <m:ctrlPr>
                                      <a:rPr lang="en-US" sz="1600" i="1">
                                        <a:latin typeface="Cambria Math" panose="02040503050406030204" pitchFamily="18" charset="0"/>
                                      </a:rPr>
                                    </m:ctrlPr>
                                  </m:dPr>
                                  <m:e>
                                    <m:r>
                                      <a:rPr lang="en-US" sz="1600" i="1">
                                        <a:latin typeface="Cambria Math" panose="02040503050406030204" pitchFamily="18" charset="0"/>
                                      </a:rPr>
                                      <m:t> </m:t>
                                    </m:r>
                                    <m:sSub>
                                      <m:sSubPr>
                                        <m:ctrlPr>
                                          <a:rPr lang="en-US" sz="1600" i="1">
                                            <a:latin typeface="Cambria Math" panose="02040503050406030204" pitchFamily="18" charset="0"/>
                                          </a:rPr>
                                        </m:ctrlPr>
                                      </m:sSubPr>
                                      <m:e>
                                        <m:d>
                                          <m:dPr>
                                            <m:begChr m:val=""/>
                                            <m:endChr m:val="|"/>
                                            <m:ctrlPr>
                                              <a:rPr lang="en-US" sz="1600" i="1">
                                                <a:latin typeface="Cambria Math" panose="02040503050406030204" pitchFamily="18" charset="0"/>
                                              </a:rPr>
                                            </m:ctrlPr>
                                          </m:dPr>
                                          <m:e>
                                            <m:f>
                                              <m:fPr>
                                                <m:ctrlPr>
                                                  <a:rPr lang="en-US" sz="1600" i="1">
                                                    <a:latin typeface="Cambria Math" panose="02040503050406030204" pitchFamily="18" charset="0"/>
                                                  </a:rPr>
                                                </m:ctrlPr>
                                              </m:fPr>
                                              <m:num>
                                                <m:r>
                                                  <a:rPr lang="en-US" sz="1600" i="1">
                                                    <a:latin typeface="Cambria Math" panose="02040503050406030204" pitchFamily="18" charset="0"/>
                                                  </a:rPr>
                                                  <m:t>𝜕</m:t>
                                                </m:r>
                                                <m:r>
                                                  <a:rPr lang="en-US" sz="1600" i="1">
                                                    <a:latin typeface="Cambria Math" panose="02040503050406030204" pitchFamily="18" charset="0"/>
                                                  </a:rPr>
                                                  <m:t>h</m:t>
                                                </m:r>
                                              </m:num>
                                              <m:den>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 </m:t>
                                                    </m:r>
                                                  </m:sub>
                                                </m:sSub>
                                              </m:den>
                                            </m:f>
                                          </m:e>
                                        </m:d>
                                      </m:e>
                                      <m:sub>
                                        <m:sSub>
                                          <m:sSubPr>
                                            <m:ctrlPr>
                                              <a:rPr lang="en-US" sz="1600" i="1" dirty="0">
                                                <a:latin typeface="Cambria Math" panose="02040503050406030204" pitchFamily="18" charset="0"/>
                                              </a:rPr>
                                            </m:ctrlPr>
                                          </m:sSubPr>
                                          <m:e>
                                            <m:sSub>
                                              <m:sSubPr>
                                                <m:ctrlPr>
                                                  <a:rPr lang="en-US" sz="1600" b="0" i="1" smtClean="0">
                                                    <a:latin typeface="Cambria Math" panose="02040503050406030204" pitchFamily="18" charset="0"/>
                                                  </a:rPr>
                                                </m:ctrlPr>
                                              </m:sSubPr>
                                              <m:e>
                                                <m:acc>
                                                  <m:accPr>
                                                    <m:chr m:val="̃"/>
                                                    <m:ctrlPr>
                                                      <a:rPr lang="en-US" sz="1600" i="1">
                                                        <a:latin typeface="Cambria Math" panose="02040503050406030204" pitchFamily="18" charset="0"/>
                                                      </a:rPr>
                                                    </m:ctrlPr>
                                                  </m:accPr>
                                                  <m:e>
                                                    <m:r>
                                                      <a:rPr lang="en-US" sz="1600" i="1">
                                                        <a:latin typeface="Cambria Math" panose="02040503050406030204" pitchFamily="18" charset="0"/>
                                                      </a:rPr>
                                                      <m:t>𝑥</m:t>
                                                    </m:r>
                                                  </m:e>
                                                </m:acc>
                                              </m:e>
                                              <m:sub>
                                                <m:r>
                                                  <a:rPr lang="en-US" sz="1600" b="0" i="1" smtClean="0">
                                                    <a:latin typeface="Cambria Math" panose="02040503050406030204" pitchFamily="18" charset="0"/>
                                                  </a:rPr>
                                                  <m:t>0</m:t>
                                                </m:r>
                                              </m:sub>
                                            </m:sSub>
                                          </m:e>
                                          <m:sub>
                                            <m:r>
                                              <a:rPr lang="en-US" sz="1600" i="1">
                                                <a:latin typeface="Cambria Math" panose="02040503050406030204" pitchFamily="18" charset="0"/>
                                              </a:rPr>
                                              <m:t> </m:t>
                                            </m:r>
                                          </m:sub>
                                        </m:sSub>
                                        <m:r>
                                          <a:rPr lang="en-US" sz="1600" i="1">
                                            <a:latin typeface="Cambria Math" panose="02040503050406030204" pitchFamily="18" charset="0"/>
                                          </a:rPr>
                                          <m:t>,</m:t>
                                        </m:r>
                                        <m:sSub>
                                          <m:sSubPr>
                                            <m:ctrlPr>
                                              <a:rPr lang="en-US" sz="1600" i="1">
                                                <a:latin typeface="Cambria Math" panose="02040503050406030204" pitchFamily="18" charset="0"/>
                                              </a:rPr>
                                            </m:ctrlPr>
                                          </m:sSubPr>
                                          <m:e>
                                            <m:sSub>
                                              <m:sSubPr>
                                                <m:ctrlPr>
                                                  <a:rPr lang="en-US" sz="1600" b="0" i="1" smtClean="0">
                                                    <a:latin typeface="Cambria Math" panose="02040503050406030204" pitchFamily="18" charset="0"/>
                                                  </a:rPr>
                                                </m:ctrlPr>
                                              </m:sSubPr>
                                              <m:e>
                                                <m:acc>
                                                  <m:accPr>
                                                    <m:chr m:val="̃"/>
                                                    <m:ctrlPr>
                                                      <a:rPr lang="en-US" sz="1600" i="1">
                                                        <a:latin typeface="Cambria Math" panose="02040503050406030204" pitchFamily="18" charset="0"/>
                                                      </a:rPr>
                                                    </m:ctrlPr>
                                                  </m:accPr>
                                                  <m:e>
                                                    <m:r>
                                                      <a:rPr lang="en-US" sz="1600" i="1">
                                                        <a:latin typeface="Cambria Math" panose="02040503050406030204" pitchFamily="18" charset="0"/>
                                                      </a:rPr>
                                                      <m:t>𝑙</m:t>
                                                    </m:r>
                                                  </m:e>
                                                </m:acc>
                                              </m:e>
                                              <m:sub>
                                                <m:r>
                                                  <a:rPr lang="en-US" sz="1600" b="0" i="1" smtClean="0">
                                                    <a:latin typeface="Cambria Math" panose="02040503050406030204" pitchFamily="18" charset="0"/>
                                                  </a:rPr>
                                                  <m:t>0</m:t>
                                                </m:r>
                                              </m:sub>
                                            </m:sSub>
                                          </m:e>
                                          <m:sub>
                                            <m:r>
                                              <a:rPr lang="en-US" sz="1600" i="1">
                                                <a:latin typeface="Cambria Math" panose="02040503050406030204" pitchFamily="18" charset="0"/>
                                              </a:rPr>
                                              <m:t> </m:t>
                                            </m:r>
                                          </m:sub>
                                        </m:sSub>
                                      </m:sub>
                                    </m:sSub>
                                  </m:e>
                                </m:d>
                              </m:e>
                            </m:mr>
                            <m:mr>
                              <m:e>
                                <m:sSubSup>
                                  <m:sSubSupPr>
                                    <m:ctrlPr>
                                      <a:rPr lang="en-US" sz="1600" i="1">
                                        <a:latin typeface="Cambria Math" panose="02040503050406030204" pitchFamily="18" charset="0"/>
                                      </a:rPr>
                                    </m:ctrlPr>
                                  </m:sSubSupPr>
                                  <m:e>
                                    <m:r>
                                      <m:rPr>
                                        <m:sty m:val="p"/>
                                      </m:rPr>
                                      <a:rPr lang="en-US" sz="1600">
                                        <a:latin typeface="Cambria Math" panose="02040503050406030204" pitchFamily="18" charset="0"/>
                                      </a:rPr>
                                      <m:t>Ω</m:t>
                                    </m:r>
                                  </m:e>
                                  <m:sub>
                                    <m:sSub>
                                      <m:sSubPr>
                                        <m:ctrlPr>
                                          <a:rPr lang="en-US" sz="1600" i="1">
                                            <a:latin typeface="Cambria Math" panose="02040503050406030204" pitchFamily="18" charset="0"/>
                                          </a:rPr>
                                        </m:ctrlPr>
                                      </m:sSubPr>
                                      <m:e>
                                        <m:r>
                                          <a:rPr lang="en-US" sz="1600" i="1">
                                            <a:latin typeface="Cambria Math" panose="02040503050406030204" pitchFamily="18" charset="0"/>
                                          </a:rPr>
                                          <m:t>𝑤</m:t>
                                        </m:r>
                                      </m:e>
                                      <m:sub>
                                        <m:r>
                                          <a:rPr lang="en-US" sz="1600" i="1">
                                            <a:latin typeface="Cambria Math" panose="02040503050406030204" pitchFamily="18" charset="0"/>
                                          </a:rPr>
                                          <m:t>𝑖</m:t>
                                        </m:r>
                                      </m:sub>
                                    </m:sSub>
                                  </m:sub>
                                  <m:sup>
                                    <m:f>
                                      <m:fPr>
                                        <m:ctrlPr>
                                          <a:rPr lang="en-US" sz="1600" i="1">
                                            <a:latin typeface="Cambria Math" panose="02040503050406030204" pitchFamily="18" charset="0"/>
                                          </a:rPr>
                                        </m:ctrlPr>
                                      </m:fPr>
                                      <m:num>
                                        <m:r>
                                          <a:rPr lang="en-US" sz="1600" i="1">
                                            <a:latin typeface="Cambria Math" panose="02040503050406030204" pitchFamily="18" charset="0"/>
                                          </a:rPr>
                                          <m:t>1</m:t>
                                        </m:r>
                                      </m:num>
                                      <m:den>
                                        <m:r>
                                          <a:rPr lang="en-US" sz="1600" i="1">
                                            <a:latin typeface="Cambria Math" panose="02040503050406030204" pitchFamily="18" charset="0"/>
                                          </a:rPr>
                                          <m:t>2</m:t>
                                        </m:r>
                                      </m:den>
                                    </m:f>
                                  </m:sup>
                                </m:sSubSup>
                                <m:d>
                                  <m:dPr>
                                    <m:begChr m:val="["/>
                                    <m:endChr m:val="]"/>
                                    <m:ctrlPr>
                                      <a:rPr lang="en-US" sz="1600" i="1">
                                        <a:latin typeface="Cambria Math" panose="02040503050406030204" pitchFamily="18" charset="0"/>
                                      </a:rPr>
                                    </m:ctrlPr>
                                  </m:dPr>
                                  <m:e>
                                    <m:sSub>
                                      <m:sSubPr>
                                        <m:ctrlPr>
                                          <a:rPr lang="en-US" sz="1600" i="1">
                                            <a:latin typeface="Cambria Math" panose="02040503050406030204" pitchFamily="18" charset="0"/>
                                          </a:rPr>
                                        </m:ctrlPr>
                                      </m:sSubPr>
                                      <m:e>
                                        <m:d>
                                          <m:dPr>
                                            <m:begChr m:val=""/>
                                            <m:endChr m:val="|"/>
                                            <m:ctrlPr>
                                              <a:rPr lang="en-US" sz="1600" i="1">
                                                <a:latin typeface="Cambria Math" panose="02040503050406030204" pitchFamily="18" charset="0"/>
                                              </a:rPr>
                                            </m:ctrlPr>
                                          </m:dPr>
                                          <m:e>
                                            <m:f>
                                              <m:fPr>
                                                <m:ctrlPr>
                                                  <a:rPr lang="en-US" sz="1600" i="1">
                                                    <a:latin typeface="Cambria Math" panose="02040503050406030204" pitchFamily="18" charset="0"/>
                                                  </a:rPr>
                                                </m:ctrlPr>
                                              </m:fPr>
                                              <m:num>
                                                <m:r>
                                                  <a:rPr lang="en-US" sz="1600" i="1">
                                                    <a:latin typeface="Cambria Math" panose="02040503050406030204" pitchFamily="18" charset="0"/>
                                                  </a:rPr>
                                                  <m:t>𝜕</m:t>
                                                </m:r>
                                                <m:r>
                                                  <a:rPr lang="en-US" sz="1600" i="1">
                                                    <a:latin typeface="Cambria Math" panose="02040503050406030204" pitchFamily="18" charset="0"/>
                                                  </a:rPr>
                                                  <m:t>𝑓</m:t>
                                                </m:r>
                                              </m:num>
                                              <m:den>
                                                <m:r>
                                                  <a:rPr lang="en-US" sz="1600" i="1">
                                                    <a:latin typeface="Cambria Math" panose="02040503050406030204" pitchFamily="18" charset="0"/>
                                                  </a:rPr>
                                                  <m:t> </m:t>
                                                </m:r>
                                                <m:r>
                                                  <a:rPr lang="en-US" sz="1600" i="1">
                                                    <a:latin typeface="Cambria Math" panose="02040503050406030204" pitchFamily="18" charset="0"/>
                                                  </a:rPr>
                                                  <m:t>𝑥</m:t>
                                                </m:r>
                                              </m:den>
                                            </m:f>
                                          </m:e>
                                        </m:d>
                                      </m:e>
                                      <m:sub>
                                        <m:d>
                                          <m:dPr>
                                            <m:ctrlPr>
                                              <a:rPr lang="en-US" sz="1600" i="1">
                                                <a:latin typeface="Cambria Math" panose="02040503050406030204" pitchFamily="18" charset="0"/>
                                              </a:rPr>
                                            </m:ctrlPr>
                                          </m:dPr>
                                          <m:e>
                                            <m:sSub>
                                              <m:sSubPr>
                                                <m:ctrlPr>
                                                  <a:rPr lang="en-US" sz="1600" i="1">
                                                    <a:latin typeface="Cambria Math" panose="02040503050406030204" pitchFamily="18" charset="0"/>
                                                  </a:rPr>
                                                </m:ctrlPr>
                                              </m:sSubPr>
                                              <m:e>
                                                <m:acc>
                                                  <m:accPr>
                                                    <m:chr m:val="̃"/>
                                                    <m:ctrlPr>
                                                      <a:rPr lang="en-US" sz="1600" i="1">
                                                        <a:latin typeface="Cambria Math" panose="02040503050406030204" pitchFamily="18" charset="0"/>
                                                      </a:rPr>
                                                    </m:ctrlPr>
                                                  </m:accPr>
                                                  <m:e>
                                                    <m:r>
                                                      <a:rPr lang="en-US" sz="1600" i="1">
                                                        <a:latin typeface="Cambria Math" panose="02040503050406030204" pitchFamily="18" charset="0"/>
                                                      </a:rPr>
                                                      <m:t>𝑥</m:t>
                                                    </m:r>
                                                  </m:e>
                                                </m:acc>
                                              </m:e>
                                              <m:sub>
                                                <m:r>
                                                  <a:rPr lang="en-US" sz="1600" i="1">
                                                    <a:latin typeface="Cambria Math" panose="02040503050406030204" pitchFamily="18" charset="0"/>
                                                  </a:rPr>
                                                  <m:t>0</m:t>
                                                </m:r>
                                              </m:sub>
                                            </m:sSub>
                                            <m:r>
                                              <a:rPr lang="en-US" sz="1600" i="1">
                                                <a:latin typeface="Cambria Math" panose="02040503050406030204" pitchFamily="18" charset="0"/>
                                              </a:rPr>
                                              <m:t>, </m:t>
                                            </m:r>
                                            <m:sSub>
                                              <m:sSubPr>
                                                <m:ctrlPr>
                                                  <a:rPr lang="en-US" sz="1600" i="1">
                                                    <a:latin typeface="Cambria Math" panose="02040503050406030204" pitchFamily="18" charset="0"/>
                                                  </a:rPr>
                                                </m:ctrlPr>
                                              </m:sSubPr>
                                              <m:e>
                                                <m:r>
                                                  <a:rPr lang="en-US" sz="1600" i="1">
                                                    <a:latin typeface="Cambria Math" panose="02040503050406030204" pitchFamily="18" charset="0"/>
                                                  </a:rPr>
                                                  <m:t>𝑢</m:t>
                                                </m:r>
                                              </m:e>
                                              <m:sub>
                                                <m:r>
                                                  <a:rPr lang="en-US" sz="1600" i="1">
                                                    <a:latin typeface="Cambria Math" panose="02040503050406030204" pitchFamily="18" charset="0"/>
                                                  </a:rPr>
                                                  <m:t>0</m:t>
                                                </m:r>
                                              </m:sub>
                                            </m:sSub>
                                          </m:e>
                                        </m:d>
                                      </m:sub>
                                    </m:sSub>
                                  </m:e>
                                </m:d>
                              </m:e>
                              <m:e/>
                              <m:e/>
                            </m:mr>
                            <m:mr>
                              <m:e/>
                              <m:e>
                                <m:sSubSup>
                                  <m:sSubSupPr>
                                    <m:ctrlPr>
                                      <a:rPr lang="en-US" sz="1600" i="1">
                                        <a:latin typeface="Cambria Math" panose="02040503050406030204" pitchFamily="18" charset="0"/>
                                      </a:rPr>
                                    </m:ctrlPr>
                                  </m:sSubSupPr>
                                  <m:e>
                                    <m:r>
                                      <m:rPr>
                                        <m:sty m:val="p"/>
                                      </m:rPr>
                                      <a:rPr lang="en-US" sz="1600">
                                        <a:latin typeface="Cambria Math" panose="02040503050406030204" pitchFamily="18" charset="0"/>
                                      </a:rPr>
                                      <m:t>Ω</m:t>
                                    </m:r>
                                  </m:e>
                                  <m:sub>
                                    <m:sSub>
                                      <m:sSubPr>
                                        <m:ctrlPr>
                                          <a:rPr lang="en-US" sz="1600" i="1">
                                            <a:latin typeface="Cambria Math" panose="02040503050406030204" pitchFamily="18" charset="0"/>
                                          </a:rPr>
                                        </m:ctrlPr>
                                      </m:sSubPr>
                                      <m:e>
                                        <m:r>
                                          <a:rPr lang="en-US" sz="1600" i="1">
                                            <a:latin typeface="Cambria Math" panose="02040503050406030204" pitchFamily="18" charset="0"/>
                                          </a:rPr>
                                          <m:t>𝑣</m:t>
                                        </m:r>
                                      </m:e>
                                      <m:sub>
                                        <m:r>
                                          <a:rPr lang="en-US" sz="1600" i="1">
                                            <a:latin typeface="Cambria Math" panose="02040503050406030204" pitchFamily="18" charset="0"/>
                                          </a:rPr>
                                          <m:t>𝑖</m:t>
                                        </m:r>
                                        <m:r>
                                          <a:rPr lang="en-US" sz="1600" i="1">
                                            <a:latin typeface="Cambria Math" panose="02040503050406030204" pitchFamily="18" charset="0"/>
                                          </a:rPr>
                                          <m:t>,</m:t>
                                        </m:r>
                                        <m:r>
                                          <a:rPr lang="en-US" sz="1600" i="1">
                                            <a:latin typeface="Cambria Math" panose="02040503050406030204" pitchFamily="18" charset="0"/>
                                          </a:rPr>
                                          <m:t>𝑗</m:t>
                                        </m:r>
                                      </m:sub>
                                    </m:sSub>
                                  </m:sub>
                                  <m:sup>
                                    <m:f>
                                      <m:fPr>
                                        <m:ctrlPr>
                                          <a:rPr lang="en-US" sz="1600" i="1">
                                            <a:latin typeface="Cambria Math" panose="02040503050406030204" pitchFamily="18" charset="0"/>
                                          </a:rPr>
                                        </m:ctrlPr>
                                      </m:fPr>
                                      <m:num>
                                        <m:r>
                                          <a:rPr lang="en-US" sz="1600" i="1">
                                            <a:latin typeface="Cambria Math" panose="02040503050406030204" pitchFamily="18" charset="0"/>
                                          </a:rPr>
                                          <m:t>1</m:t>
                                        </m:r>
                                      </m:num>
                                      <m:den>
                                        <m:r>
                                          <a:rPr lang="en-US" sz="1600" i="1">
                                            <a:latin typeface="Cambria Math" panose="02040503050406030204" pitchFamily="18" charset="0"/>
                                          </a:rPr>
                                          <m:t>2</m:t>
                                        </m:r>
                                      </m:den>
                                    </m:f>
                                  </m:sup>
                                </m:sSubSup>
                                <m:d>
                                  <m:dPr>
                                    <m:begChr m:val="["/>
                                    <m:endChr m:val="]"/>
                                    <m:ctrlPr>
                                      <a:rPr lang="en-US" sz="1600" i="1">
                                        <a:latin typeface="Cambria Math" panose="02040503050406030204" pitchFamily="18" charset="0"/>
                                      </a:rPr>
                                    </m:ctrlPr>
                                  </m:dPr>
                                  <m:e>
                                    <m:r>
                                      <a:rPr lang="en-US" sz="1600" i="1">
                                        <a:latin typeface="Cambria Math" panose="02040503050406030204" pitchFamily="18" charset="0"/>
                                      </a:rPr>
                                      <m:t> </m:t>
                                    </m:r>
                                    <m:sSub>
                                      <m:sSubPr>
                                        <m:ctrlPr>
                                          <a:rPr lang="en-US" sz="1600" i="1">
                                            <a:latin typeface="Cambria Math" panose="02040503050406030204" pitchFamily="18" charset="0"/>
                                          </a:rPr>
                                        </m:ctrlPr>
                                      </m:sSubPr>
                                      <m:e>
                                        <m:d>
                                          <m:dPr>
                                            <m:begChr m:val=""/>
                                            <m:endChr m:val="|"/>
                                            <m:ctrlPr>
                                              <a:rPr lang="en-US" sz="1600" i="1">
                                                <a:latin typeface="Cambria Math" panose="02040503050406030204" pitchFamily="18" charset="0"/>
                                              </a:rPr>
                                            </m:ctrlPr>
                                          </m:dPr>
                                          <m:e>
                                            <m:f>
                                              <m:fPr>
                                                <m:ctrlPr>
                                                  <a:rPr lang="en-US" sz="1600" i="1">
                                                    <a:latin typeface="Cambria Math" panose="02040503050406030204" pitchFamily="18" charset="0"/>
                                                  </a:rPr>
                                                </m:ctrlPr>
                                              </m:fPr>
                                              <m:num>
                                                <m:r>
                                                  <a:rPr lang="en-US" sz="1600" i="1">
                                                    <a:latin typeface="Cambria Math" panose="02040503050406030204" pitchFamily="18" charset="0"/>
                                                  </a:rPr>
                                                  <m:t>𝜕</m:t>
                                                </m:r>
                                                <m:r>
                                                  <a:rPr lang="en-US" sz="1600" i="1">
                                                    <a:latin typeface="Cambria Math" panose="02040503050406030204" pitchFamily="18" charset="0"/>
                                                  </a:rPr>
                                                  <m:t>h</m:t>
                                                </m:r>
                                              </m:num>
                                              <m:den>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 </m:t>
                                                    </m:r>
                                                  </m:sub>
                                                </m:sSub>
                                              </m:den>
                                            </m:f>
                                          </m:e>
                                        </m:d>
                                      </m:e>
                                      <m:sub>
                                        <m:sSub>
                                          <m:sSubPr>
                                            <m:ctrlPr>
                                              <a:rPr lang="en-US" sz="1600" i="1" dirty="0">
                                                <a:latin typeface="Cambria Math" panose="02040503050406030204" pitchFamily="18" charset="0"/>
                                              </a:rPr>
                                            </m:ctrlPr>
                                          </m:sSubPr>
                                          <m:e>
                                            <m:sSub>
                                              <m:sSubPr>
                                                <m:ctrlPr>
                                                  <a:rPr lang="en-US" sz="1600" b="0" i="1" smtClean="0">
                                                    <a:latin typeface="Cambria Math" panose="02040503050406030204" pitchFamily="18" charset="0"/>
                                                  </a:rPr>
                                                </m:ctrlPr>
                                              </m:sSubPr>
                                              <m:e>
                                                <m:acc>
                                                  <m:accPr>
                                                    <m:chr m:val="̃"/>
                                                    <m:ctrlPr>
                                                      <a:rPr lang="en-US" sz="1600" i="1">
                                                        <a:latin typeface="Cambria Math" panose="02040503050406030204" pitchFamily="18" charset="0"/>
                                                      </a:rPr>
                                                    </m:ctrlPr>
                                                  </m:accPr>
                                                  <m:e>
                                                    <m:r>
                                                      <a:rPr lang="en-US" sz="1600" i="1">
                                                        <a:latin typeface="Cambria Math" panose="02040503050406030204" pitchFamily="18" charset="0"/>
                                                      </a:rPr>
                                                      <m:t>𝑥</m:t>
                                                    </m:r>
                                                  </m:e>
                                                </m:acc>
                                              </m:e>
                                              <m:sub>
                                                <m:r>
                                                  <a:rPr lang="en-US" sz="1600" b="0" i="1" smtClean="0">
                                                    <a:latin typeface="Cambria Math" panose="02040503050406030204" pitchFamily="18" charset="0"/>
                                                  </a:rPr>
                                                  <m:t>0</m:t>
                                                </m:r>
                                              </m:sub>
                                            </m:sSub>
                                          </m:e>
                                          <m:sub>
                                            <m:r>
                                              <a:rPr lang="en-US" sz="1600" i="1">
                                                <a:latin typeface="Cambria Math" panose="02040503050406030204" pitchFamily="18" charset="0"/>
                                              </a:rPr>
                                              <m:t> </m:t>
                                            </m:r>
                                          </m:sub>
                                        </m:sSub>
                                        <m:r>
                                          <a:rPr lang="en-US" sz="1600" i="1">
                                            <a:latin typeface="Cambria Math" panose="02040503050406030204" pitchFamily="18" charset="0"/>
                                          </a:rPr>
                                          <m:t>,</m:t>
                                        </m:r>
                                        <m:sSub>
                                          <m:sSubPr>
                                            <m:ctrlPr>
                                              <a:rPr lang="en-US" sz="1600" i="1">
                                                <a:latin typeface="Cambria Math" panose="02040503050406030204" pitchFamily="18" charset="0"/>
                                              </a:rPr>
                                            </m:ctrlPr>
                                          </m:sSubPr>
                                          <m:e>
                                            <m:sSub>
                                              <m:sSubPr>
                                                <m:ctrlPr>
                                                  <a:rPr lang="en-US" sz="1600" b="0" i="1" smtClean="0">
                                                    <a:latin typeface="Cambria Math" panose="02040503050406030204" pitchFamily="18" charset="0"/>
                                                  </a:rPr>
                                                </m:ctrlPr>
                                              </m:sSubPr>
                                              <m:e>
                                                <m:acc>
                                                  <m:accPr>
                                                    <m:chr m:val="̃"/>
                                                    <m:ctrlPr>
                                                      <a:rPr lang="en-US" sz="1600" i="1">
                                                        <a:latin typeface="Cambria Math" panose="02040503050406030204" pitchFamily="18" charset="0"/>
                                                      </a:rPr>
                                                    </m:ctrlPr>
                                                  </m:accPr>
                                                  <m:e>
                                                    <m:r>
                                                      <a:rPr lang="en-US" sz="1600" i="1">
                                                        <a:latin typeface="Cambria Math" panose="02040503050406030204" pitchFamily="18" charset="0"/>
                                                      </a:rPr>
                                                      <m:t>𝑙</m:t>
                                                    </m:r>
                                                  </m:e>
                                                </m:acc>
                                              </m:e>
                                              <m:sub>
                                                <m:r>
                                                  <a:rPr lang="en-US" sz="1600" b="0" i="1" smtClean="0">
                                                    <a:latin typeface="Cambria Math" panose="02040503050406030204" pitchFamily="18" charset="0"/>
                                                  </a:rPr>
                                                  <m:t>0</m:t>
                                                </m:r>
                                              </m:sub>
                                            </m:sSub>
                                          </m:e>
                                          <m:sub>
                                            <m:r>
                                              <a:rPr lang="en-US" sz="1600" i="1">
                                                <a:latin typeface="Cambria Math" panose="02040503050406030204" pitchFamily="18" charset="0"/>
                                              </a:rPr>
                                              <m:t> </m:t>
                                            </m:r>
                                          </m:sub>
                                        </m:sSub>
                                      </m:sub>
                                    </m:sSub>
                                  </m:e>
                                </m:d>
                              </m:e>
                              <m:e>
                                <m:sSubSup>
                                  <m:sSubSupPr>
                                    <m:ctrlPr>
                                      <a:rPr lang="en-US" sz="1600" i="1">
                                        <a:latin typeface="Cambria Math" panose="02040503050406030204" pitchFamily="18" charset="0"/>
                                      </a:rPr>
                                    </m:ctrlPr>
                                  </m:sSubSupPr>
                                  <m:e>
                                    <m:r>
                                      <m:rPr>
                                        <m:sty m:val="p"/>
                                      </m:rPr>
                                      <a:rPr lang="en-US" sz="1600">
                                        <a:latin typeface="Cambria Math" panose="02040503050406030204" pitchFamily="18" charset="0"/>
                                      </a:rPr>
                                      <m:t>Ω</m:t>
                                    </m:r>
                                  </m:e>
                                  <m:sub>
                                    <m:sSub>
                                      <m:sSubPr>
                                        <m:ctrlPr>
                                          <a:rPr lang="en-US" sz="1600" i="1">
                                            <a:latin typeface="Cambria Math" panose="02040503050406030204" pitchFamily="18" charset="0"/>
                                          </a:rPr>
                                        </m:ctrlPr>
                                      </m:sSubPr>
                                      <m:e>
                                        <m:r>
                                          <a:rPr lang="en-US" sz="1600" i="1">
                                            <a:latin typeface="Cambria Math" panose="02040503050406030204" pitchFamily="18" charset="0"/>
                                          </a:rPr>
                                          <m:t>𝑣</m:t>
                                        </m:r>
                                      </m:e>
                                      <m:sub>
                                        <m:r>
                                          <a:rPr lang="en-US" sz="1600" i="1">
                                            <a:latin typeface="Cambria Math" panose="02040503050406030204" pitchFamily="18" charset="0"/>
                                          </a:rPr>
                                          <m:t>𝑖</m:t>
                                        </m:r>
                                        <m:r>
                                          <a:rPr lang="en-US" sz="1600" i="1">
                                            <a:latin typeface="Cambria Math" panose="02040503050406030204" pitchFamily="18" charset="0"/>
                                          </a:rPr>
                                          <m:t>,</m:t>
                                        </m:r>
                                        <m:r>
                                          <a:rPr lang="en-US" sz="1600" i="1">
                                            <a:latin typeface="Cambria Math" panose="02040503050406030204" pitchFamily="18" charset="0"/>
                                          </a:rPr>
                                          <m:t>𝑗</m:t>
                                        </m:r>
                                      </m:sub>
                                    </m:sSub>
                                  </m:sub>
                                  <m:sup>
                                    <m:f>
                                      <m:fPr>
                                        <m:ctrlPr>
                                          <a:rPr lang="en-US" sz="1600" i="1">
                                            <a:latin typeface="Cambria Math" panose="02040503050406030204" pitchFamily="18" charset="0"/>
                                          </a:rPr>
                                        </m:ctrlPr>
                                      </m:fPr>
                                      <m:num>
                                        <m:r>
                                          <a:rPr lang="en-US" sz="1600" i="1">
                                            <a:latin typeface="Cambria Math" panose="02040503050406030204" pitchFamily="18" charset="0"/>
                                          </a:rPr>
                                          <m:t>1</m:t>
                                        </m:r>
                                      </m:num>
                                      <m:den>
                                        <m:r>
                                          <a:rPr lang="en-US" sz="1600" i="1">
                                            <a:latin typeface="Cambria Math" panose="02040503050406030204" pitchFamily="18" charset="0"/>
                                          </a:rPr>
                                          <m:t>2</m:t>
                                        </m:r>
                                      </m:den>
                                    </m:f>
                                  </m:sup>
                                </m:sSubSup>
                                <m:d>
                                  <m:dPr>
                                    <m:begChr m:val="["/>
                                    <m:endChr m:val="]"/>
                                    <m:ctrlPr>
                                      <a:rPr lang="en-US" sz="1600" i="1">
                                        <a:latin typeface="Cambria Math" panose="02040503050406030204" pitchFamily="18" charset="0"/>
                                      </a:rPr>
                                    </m:ctrlPr>
                                  </m:dPr>
                                  <m:e>
                                    <m:r>
                                      <a:rPr lang="en-US" sz="1600" i="1">
                                        <a:latin typeface="Cambria Math" panose="02040503050406030204" pitchFamily="18" charset="0"/>
                                      </a:rPr>
                                      <m:t> </m:t>
                                    </m:r>
                                    <m:sSub>
                                      <m:sSubPr>
                                        <m:ctrlPr>
                                          <a:rPr lang="en-US" sz="1600" i="1">
                                            <a:latin typeface="Cambria Math" panose="02040503050406030204" pitchFamily="18" charset="0"/>
                                          </a:rPr>
                                        </m:ctrlPr>
                                      </m:sSubPr>
                                      <m:e>
                                        <m:d>
                                          <m:dPr>
                                            <m:begChr m:val=""/>
                                            <m:endChr m:val="|"/>
                                            <m:ctrlPr>
                                              <a:rPr lang="en-US" sz="1600" i="1">
                                                <a:latin typeface="Cambria Math" panose="02040503050406030204" pitchFamily="18" charset="0"/>
                                              </a:rPr>
                                            </m:ctrlPr>
                                          </m:dPr>
                                          <m:e>
                                            <m:f>
                                              <m:fPr>
                                                <m:ctrlPr>
                                                  <a:rPr lang="en-US" sz="1600" i="1">
                                                    <a:latin typeface="Cambria Math" panose="02040503050406030204" pitchFamily="18" charset="0"/>
                                                  </a:rPr>
                                                </m:ctrlPr>
                                              </m:fPr>
                                              <m:num>
                                                <m:r>
                                                  <a:rPr lang="en-US" sz="1600" i="1">
                                                    <a:latin typeface="Cambria Math" panose="02040503050406030204" pitchFamily="18" charset="0"/>
                                                  </a:rPr>
                                                  <m:t>𝜕</m:t>
                                                </m:r>
                                                <m:r>
                                                  <a:rPr lang="en-US" sz="1600" i="1">
                                                    <a:latin typeface="Cambria Math" panose="02040503050406030204" pitchFamily="18" charset="0"/>
                                                  </a:rPr>
                                                  <m:t>h</m:t>
                                                </m:r>
                                              </m:num>
                                              <m:den>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 </m:t>
                                                    </m:r>
                                                  </m:sub>
                                                </m:sSub>
                                              </m:den>
                                            </m:f>
                                          </m:e>
                                        </m:d>
                                      </m:e>
                                      <m:sub>
                                        <m:sSub>
                                          <m:sSubPr>
                                            <m:ctrlPr>
                                              <a:rPr lang="en-US" sz="1600" i="1" dirty="0">
                                                <a:latin typeface="Cambria Math" panose="02040503050406030204" pitchFamily="18" charset="0"/>
                                              </a:rPr>
                                            </m:ctrlPr>
                                          </m:sSubPr>
                                          <m:e>
                                            <m:sSub>
                                              <m:sSubPr>
                                                <m:ctrlPr>
                                                  <a:rPr lang="en-US" sz="1600" b="0" i="1" smtClean="0">
                                                    <a:latin typeface="Cambria Math" panose="02040503050406030204" pitchFamily="18" charset="0"/>
                                                  </a:rPr>
                                                </m:ctrlPr>
                                              </m:sSubPr>
                                              <m:e>
                                                <m:acc>
                                                  <m:accPr>
                                                    <m:chr m:val="̃"/>
                                                    <m:ctrlPr>
                                                      <a:rPr lang="en-US" sz="1600" i="1">
                                                        <a:latin typeface="Cambria Math" panose="02040503050406030204" pitchFamily="18" charset="0"/>
                                                      </a:rPr>
                                                    </m:ctrlPr>
                                                  </m:accPr>
                                                  <m:e>
                                                    <m:r>
                                                      <a:rPr lang="en-US" sz="1600" i="1">
                                                        <a:latin typeface="Cambria Math" panose="02040503050406030204" pitchFamily="18" charset="0"/>
                                                      </a:rPr>
                                                      <m:t>𝑥</m:t>
                                                    </m:r>
                                                  </m:e>
                                                </m:acc>
                                              </m:e>
                                              <m:sub>
                                                <m:r>
                                                  <a:rPr lang="en-US" sz="1600" b="0" i="1" smtClean="0">
                                                    <a:latin typeface="Cambria Math" panose="02040503050406030204" pitchFamily="18" charset="0"/>
                                                  </a:rPr>
                                                  <m:t>0</m:t>
                                                </m:r>
                                              </m:sub>
                                            </m:sSub>
                                          </m:e>
                                          <m:sub>
                                            <m:r>
                                              <a:rPr lang="en-US" sz="1600" i="1">
                                                <a:latin typeface="Cambria Math" panose="02040503050406030204" pitchFamily="18" charset="0"/>
                                              </a:rPr>
                                              <m:t> </m:t>
                                            </m:r>
                                          </m:sub>
                                        </m:sSub>
                                        <m:r>
                                          <a:rPr lang="en-US" sz="1600" i="1">
                                            <a:latin typeface="Cambria Math" panose="02040503050406030204" pitchFamily="18" charset="0"/>
                                          </a:rPr>
                                          <m:t>,</m:t>
                                        </m:r>
                                        <m:sSub>
                                          <m:sSubPr>
                                            <m:ctrlPr>
                                              <a:rPr lang="en-US" sz="1600" i="1">
                                                <a:latin typeface="Cambria Math" panose="02040503050406030204" pitchFamily="18" charset="0"/>
                                              </a:rPr>
                                            </m:ctrlPr>
                                          </m:sSubPr>
                                          <m:e>
                                            <m:sSub>
                                              <m:sSubPr>
                                                <m:ctrlPr>
                                                  <a:rPr lang="en-US" sz="1600" b="0" i="1" smtClean="0">
                                                    <a:latin typeface="Cambria Math" panose="02040503050406030204" pitchFamily="18" charset="0"/>
                                                  </a:rPr>
                                                </m:ctrlPr>
                                              </m:sSubPr>
                                              <m:e>
                                                <m:acc>
                                                  <m:accPr>
                                                    <m:chr m:val="̃"/>
                                                    <m:ctrlPr>
                                                      <a:rPr lang="en-US" sz="1600" i="1">
                                                        <a:latin typeface="Cambria Math" panose="02040503050406030204" pitchFamily="18" charset="0"/>
                                                      </a:rPr>
                                                    </m:ctrlPr>
                                                  </m:accPr>
                                                  <m:e>
                                                    <m:r>
                                                      <a:rPr lang="en-US" sz="1600" i="1">
                                                        <a:latin typeface="Cambria Math" panose="02040503050406030204" pitchFamily="18" charset="0"/>
                                                      </a:rPr>
                                                      <m:t>𝑙</m:t>
                                                    </m:r>
                                                  </m:e>
                                                </m:acc>
                                              </m:e>
                                              <m:sub>
                                                <m:r>
                                                  <a:rPr lang="en-US" sz="1600" b="0" i="1" smtClean="0">
                                                    <a:latin typeface="Cambria Math" panose="02040503050406030204" pitchFamily="18" charset="0"/>
                                                  </a:rPr>
                                                  <m:t>0</m:t>
                                                </m:r>
                                              </m:sub>
                                            </m:sSub>
                                          </m:e>
                                          <m:sub>
                                            <m:r>
                                              <a:rPr lang="en-US" sz="1600" i="1">
                                                <a:latin typeface="Cambria Math" panose="02040503050406030204" pitchFamily="18" charset="0"/>
                                              </a:rPr>
                                              <m:t> </m:t>
                                            </m:r>
                                          </m:sub>
                                        </m:sSub>
                                      </m:sub>
                                    </m:sSub>
                                  </m:e>
                                </m:d>
                              </m:e>
                            </m:mr>
                          </m:m>
                        </m:e>
                      </m:d>
                      <m:r>
                        <a:rPr lang="en-US" sz="1600" b="0" i="1" smtClean="0">
                          <a:latin typeface="Cambria Math" panose="02040503050406030204" pitchFamily="18" charset="0"/>
                        </a:rPr>
                        <m:t> </m:t>
                      </m:r>
                    </m:oMath>
                  </m:oMathPara>
                </a14:m>
                <a:endParaRPr lang="en-US" sz="1600" dirty="0"/>
              </a:p>
            </p:txBody>
          </p:sp>
        </mc:Choice>
        <mc:Fallback xmlns="">
          <p:sp>
            <p:nvSpPr>
              <p:cNvPr id="10" name="TextBox 9">
                <a:extLst>
                  <a:ext uri="{FF2B5EF4-FFF2-40B4-BE49-F238E27FC236}">
                    <a16:creationId xmlns:a16="http://schemas.microsoft.com/office/drawing/2014/main" id="{D1C9F6B9-904A-280E-A500-6AC3EB728CE6}"/>
                  </a:ext>
                </a:extLst>
              </p:cNvPr>
              <p:cNvSpPr txBox="1">
                <a:spLocks noRot="1" noChangeAspect="1" noMove="1" noResize="1" noEditPoints="1" noAdjustHandles="1" noChangeArrowheads="1" noChangeShapeType="1" noTextEdit="1"/>
              </p:cNvSpPr>
              <p:nvPr/>
            </p:nvSpPr>
            <p:spPr>
              <a:xfrm>
                <a:off x="-513903" y="2272271"/>
                <a:ext cx="7378273" cy="2857321"/>
              </a:xfrm>
              <a:prstGeom prst="rect">
                <a:avLst/>
              </a:prstGeom>
              <a:blipFill>
                <a:blip r:embed="rId5"/>
                <a:stretch>
                  <a:fillRect/>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DF513BDE-51FF-F9B8-AB0C-7E048E334B81}"/>
              </a:ext>
            </a:extLst>
          </p:cNvPr>
          <p:cNvSpPr txBox="1"/>
          <p:nvPr/>
        </p:nvSpPr>
        <p:spPr>
          <a:xfrm>
            <a:off x="2173970" y="5252800"/>
            <a:ext cx="2273315" cy="400110"/>
          </a:xfrm>
          <a:prstGeom prst="rect">
            <a:avLst/>
          </a:prstGeom>
          <a:noFill/>
        </p:spPr>
        <p:txBody>
          <a:bodyPr wrap="none" rtlCol="0">
            <a:spAutoFit/>
          </a:bodyPr>
          <a:lstStyle/>
          <a:p>
            <a:r>
              <a:rPr lang="en-US" sz="2000" dirty="0"/>
              <a:t>Whitened Jacobians</a:t>
            </a:r>
          </a:p>
        </p:txBody>
      </p:sp>
      <p:sp>
        <p:nvSpPr>
          <p:cNvPr id="12" name="TextBox 11">
            <a:extLst>
              <a:ext uri="{FF2B5EF4-FFF2-40B4-BE49-F238E27FC236}">
                <a16:creationId xmlns:a16="http://schemas.microsoft.com/office/drawing/2014/main" id="{D4C9F4A8-3EC3-7A07-4465-00BC5A94EB89}"/>
              </a:ext>
            </a:extLst>
          </p:cNvPr>
          <p:cNvSpPr txBox="1"/>
          <p:nvPr/>
        </p:nvSpPr>
        <p:spPr>
          <a:xfrm>
            <a:off x="6712323" y="4413386"/>
            <a:ext cx="1898277" cy="400110"/>
          </a:xfrm>
          <a:prstGeom prst="rect">
            <a:avLst/>
          </a:prstGeom>
          <a:noFill/>
        </p:spPr>
        <p:txBody>
          <a:bodyPr wrap="none" rtlCol="0">
            <a:spAutoFit/>
          </a:bodyPr>
          <a:lstStyle/>
          <a:p>
            <a:r>
              <a:rPr lang="en-US" sz="2000" dirty="0"/>
              <a:t>Whitened errors</a:t>
            </a:r>
          </a:p>
        </p:txBody>
      </p:sp>
      <p:sp>
        <p:nvSpPr>
          <p:cNvPr id="13" name="TextBox 12">
            <a:extLst>
              <a:ext uri="{FF2B5EF4-FFF2-40B4-BE49-F238E27FC236}">
                <a16:creationId xmlns:a16="http://schemas.microsoft.com/office/drawing/2014/main" id="{0A76304F-1A07-29EA-6091-A92012038A29}"/>
              </a:ext>
            </a:extLst>
          </p:cNvPr>
          <p:cNvSpPr txBox="1"/>
          <p:nvPr/>
        </p:nvSpPr>
        <p:spPr>
          <a:xfrm>
            <a:off x="685903" y="5592222"/>
            <a:ext cx="5249450" cy="369332"/>
          </a:xfrm>
          <a:prstGeom prst="rect">
            <a:avLst/>
          </a:prstGeom>
          <a:noFill/>
        </p:spPr>
        <p:txBody>
          <a:bodyPr wrap="none" rtlCol="0">
            <a:spAutoFit/>
          </a:bodyPr>
          <a:lstStyle/>
          <a:p>
            <a:r>
              <a:rPr lang="en-US" dirty="0">
                <a:solidFill>
                  <a:srgbClr val="FF0000"/>
                </a:solidFill>
              </a:rPr>
              <a:t>Not a function of the measurements (at first iteration)</a:t>
            </a:r>
          </a:p>
        </p:txBody>
      </p:sp>
      <p:grpSp>
        <p:nvGrpSpPr>
          <p:cNvPr id="66" name="Group 65">
            <a:extLst>
              <a:ext uri="{FF2B5EF4-FFF2-40B4-BE49-F238E27FC236}">
                <a16:creationId xmlns:a16="http://schemas.microsoft.com/office/drawing/2014/main" id="{CF4194F0-EF47-AF6B-9CCA-F89DBF127773}"/>
              </a:ext>
            </a:extLst>
          </p:cNvPr>
          <p:cNvGrpSpPr/>
          <p:nvPr/>
        </p:nvGrpSpPr>
        <p:grpSpPr>
          <a:xfrm>
            <a:off x="9244922" y="2272271"/>
            <a:ext cx="2666640" cy="1318093"/>
            <a:chOff x="9134753" y="2382872"/>
            <a:chExt cx="2666640" cy="1318093"/>
          </a:xfrm>
        </p:grpSpPr>
        <p:sp>
          <p:nvSpPr>
            <p:cNvPr id="2" name="Oval 1">
              <a:extLst>
                <a:ext uri="{FF2B5EF4-FFF2-40B4-BE49-F238E27FC236}">
                  <a16:creationId xmlns:a16="http://schemas.microsoft.com/office/drawing/2014/main" id="{8209B515-EA5B-D380-8C1B-26A65E7B33EA}"/>
                </a:ext>
              </a:extLst>
            </p:cNvPr>
            <p:cNvSpPr/>
            <p:nvPr/>
          </p:nvSpPr>
          <p:spPr>
            <a:xfrm>
              <a:off x="9134753" y="3422773"/>
              <a:ext cx="132585" cy="13258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4" name="Oval 23">
                  <a:extLst>
                    <a:ext uri="{FF2B5EF4-FFF2-40B4-BE49-F238E27FC236}">
                      <a16:creationId xmlns:a16="http://schemas.microsoft.com/office/drawing/2014/main" id="{FE8177ED-7079-3C95-B109-C80FEF076578}"/>
                    </a:ext>
                  </a:extLst>
                </p:cNvPr>
                <p:cNvSpPr/>
                <p:nvPr/>
              </p:nvSpPr>
              <p:spPr>
                <a:xfrm>
                  <a:off x="11401283" y="3300855"/>
                  <a:ext cx="400110" cy="400110"/>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001" b="0" i="1" smtClean="0">
                                <a:solidFill>
                                  <a:schemeClr val="tx1"/>
                                </a:solidFill>
                                <a:latin typeface="Cambria Math" panose="02040503050406030204" pitchFamily="18" charset="0"/>
                              </a:rPr>
                            </m:ctrlPr>
                          </m:sSubPr>
                          <m:e>
                            <m:r>
                              <a:rPr lang="en-001" b="0" i="1" smtClean="0">
                                <a:solidFill>
                                  <a:schemeClr val="tx1"/>
                                </a:solidFill>
                                <a:latin typeface="Cambria Math" panose="02040503050406030204" pitchFamily="18" charset="0"/>
                              </a:rPr>
                              <m:t>𝑥</m:t>
                            </m:r>
                          </m:e>
                          <m:sub>
                            <m:r>
                              <a:rPr lang="en-001" b="0" i="1" smtClean="0">
                                <a:solidFill>
                                  <a:schemeClr val="tx1"/>
                                </a:solidFill>
                                <a:latin typeface="Cambria Math" panose="02040503050406030204" pitchFamily="18" charset="0"/>
                              </a:rPr>
                              <m:t>1</m:t>
                            </m:r>
                          </m:sub>
                        </m:sSub>
                      </m:oMath>
                    </m:oMathPara>
                  </a14:m>
                  <a:endParaRPr lang="en-US" dirty="0">
                    <a:solidFill>
                      <a:schemeClr val="tx1"/>
                    </a:solidFill>
                  </a:endParaRPr>
                </a:p>
              </p:txBody>
            </p:sp>
          </mc:Choice>
          <mc:Fallback xmlns="">
            <p:sp>
              <p:nvSpPr>
                <p:cNvPr id="24" name="Oval 23">
                  <a:extLst>
                    <a:ext uri="{FF2B5EF4-FFF2-40B4-BE49-F238E27FC236}">
                      <a16:creationId xmlns:a16="http://schemas.microsoft.com/office/drawing/2014/main" id="{FE8177ED-7079-3C95-B109-C80FEF076578}"/>
                    </a:ext>
                  </a:extLst>
                </p:cNvPr>
                <p:cNvSpPr>
                  <a:spLocks noRot="1" noChangeAspect="1" noMove="1" noResize="1" noEditPoints="1" noAdjustHandles="1" noChangeArrowheads="1" noChangeShapeType="1" noTextEdit="1"/>
                </p:cNvSpPr>
                <p:nvPr/>
              </p:nvSpPr>
              <p:spPr>
                <a:xfrm>
                  <a:off x="11401283" y="3300855"/>
                  <a:ext cx="400110" cy="400110"/>
                </a:xfrm>
                <a:prstGeom prst="ellipse">
                  <a:avLst/>
                </a:prstGeom>
                <a:blipFill>
                  <a:blip r:embed="rId6"/>
                  <a:stretch>
                    <a:fillRect/>
                  </a:stretch>
                </a:blipFill>
                <a:ln w="381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Oval 24">
                  <a:extLst>
                    <a:ext uri="{FF2B5EF4-FFF2-40B4-BE49-F238E27FC236}">
                      <a16:creationId xmlns:a16="http://schemas.microsoft.com/office/drawing/2014/main" id="{C88229C3-F92E-794F-6CBB-B615620A7266}"/>
                    </a:ext>
                  </a:extLst>
                </p:cNvPr>
                <p:cNvSpPr/>
                <p:nvPr/>
              </p:nvSpPr>
              <p:spPr>
                <a:xfrm>
                  <a:off x="9652559" y="3291941"/>
                  <a:ext cx="400110" cy="400110"/>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001" b="0" i="1" smtClean="0">
                                <a:solidFill>
                                  <a:schemeClr val="tx1"/>
                                </a:solidFill>
                                <a:latin typeface="Cambria Math" panose="02040503050406030204" pitchFamily="18" charset="0"/>
                              </a:rPr>
                            </m:ctrlPr>
                          </m:sSubPr>
                          <m:e>
                            <m:r>
                              <a:rPr lang="en-001" b="0" i="1" smtClean="0">
                                <a:solidFill>
                                  <a:schemeClr val="tx1"/>
                                </a:solidFill>
                                <a:latin typeface="Cambria Math" panose="02040503050406030204" pitchFamily="18" charset="0"/>
                              </a:rPr>
                              <m:t>𝑥</m:t>
                            </m:r>
                          </m:e>
                          <m:sub>
                            <m:r>
                              <a:rPr lang="en-001" b="0" i="1" smtClean="0">
                                <a:solidFill>
                                  <a:schemeClr val="tx1"/>
                                </a:solidFill>
                                <a:latin typeface="Cambria Math" panose="02040503050406030204" pitchFamily="18" charset="0"/>
                              </a:rPr>
                              <m:t>0</m:t>
                            </m:r>
                          </m:sub>
                        </m:sSub>
                      </m:oMath>
                    </m:oMathPara>
                  </a14:m>
                  <a:endParaRPr lang="en-US" dirty="0">
                    <a:solidFill>
                      <a:schemeClr val="tx1"/>
                    </a:solidFill>
                  </a:endParaRPr>
                </a:p>
              </p:txBody>
            </p:sp>
          </mc:Choice>
          <mc:Fallback xmlns="">
            <p:sp>
              <p:nvSpPr>
                <p:cNvPr id="25" name="Oval 24">
                  <a:extLst>
                    <a:ext uri="{FF2B5EF4-FFF2-40B4-BE49-F238E27FC236}">
                      <a16:creationId xmlns:a16="http://schemas.microsoft.com/office/drawing/2014/main" id="{C88229C3-F92E-794F-6CBB-B615620A7266}"/>
                    </a:ext>
                  </a:extLst>
                </p:cNvPr>
                <p:cNvSpPr>
                  <a:spLocks noRot="1" noChangeAspect="1" noMove="1" noResize="1" noEditPoints="1" noAdjustHandles="1" noChangeArrowheads="1" noChangeShapeType="1" noTextEdit="1"/>
                </p:cNvSpPr>
                <p:nvPr/>
              </p:nvSpPr>
              <p:spPr>
                <a:xfrm>
                  <a:off x="9652559" y="3291941"/>
                  <a:ext cx="400110" cy="400110"/>
                </a:xfrm>
                <a:prstGeom prst="ellipse">
                  <a:avLst/>
                </a:prstGeom>
                <a:blipFill>
                  <a:blip r:embed="rId7"/>
                  <a:stretch>
                    <a:fillRect/>
                  </a:stretch>
                </a:blipFill>
                <a:ln w="381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Oval 25">
                  <a:extLst>
                    <a:ext uri="{FF2B5EF4-FFF2-40B4-BE49-F238E27FC236}">
                      <a16:creationId xmlns:a16="http://schemas.microsoft.com/office/drawing/2014/main" id="{588C0DBE-C19B-40C5-E53E-798B4E284228}"/>
                    </a:ext>
                  </a:extLst>
                </p:cNvPr>
                <p:cNvSpPr/>
                <p:nvPr/>
              </p:nvSpPr>
              <p:spPr>
                <a:xfrm>
                  <a:off x="10494097" y="2382872"/>
                  <a:ext cx="400110" cy="400110"/>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001" b="0" i="1" smtClean="0">
                                <a:solidFill>
                                  <a:schemeClr val="tx1"/>
                                </a:solidFill>
                                <a:latin typeface="Cambria Math" panose="02040503050406030204" pitchFamily="18" charset="0"/>
                              </a:rPr>
                            </m:ctrlPr>
                          </m:sSubPr>
                          <m:e>
                            <m:r>
                              <a:rPr lang="en-001" b="0" i="1" smtClean="0">
                                <a:solidFill>
                                  <a:schemeClr val="tx1"/>
                                </a:solidFill>
                                <a:latin typeface="Cambria Math" panose="02040503050406030204" pitchFamily="18" charset="0"/>
                              </a:rPr>
                              <m:t>𝑙</m:t>
                            </m:r>
                          </m:e>
                          <m:sub>
                            <m:r>
                              <a:rPr lang="en-001" b="0" i="1" smtClean="0">
                                <a:solidFill>
                                  <a:schemeClr val="tx1"/>
                                </a:solidFill>
                                <a:latin typeface="Cambria Math" panose="02040503050406030204" pitchFamily="18" charset="0"/>
                              </a:rPr>
                              <m:t>0</m:t>
                            </m:r>
                          </m:sub>
                        </m:sSub>
                      </m:oMath>
                    </m:oMathPara>
                  </a14:m>
                  <a:endParaRPr lang="en-US" dirty="0">
                    <a:solidFill>
                      <a:schemeClr val="tx1"/>
                    </a:solidFill>
                  </a:endParaRPr>
                </a:p>
              </p:txBody>
            </p:sp>
          </mc:Choice>
          <mc:Fallback xmlns="">
            <p:sp>
              <p:nvSpPr>
                <p:cNvPr id="26" name="Oval 25">
                  <a:extLst>
                    <a:ext uri="{FF2B5EF4-FFF2-40B4-BE49-F238E27FC236}">
                      <a16:creationId xmlns:a16="http://schemas.microsoft.com/office/drawing/2014/main" id="{588C0DBE-C19B-40C5-E53E-798B4E284228}"/>
                    </a:ext>
                  </a:extLst>
                </p:cNvPr>
                <p:cNvSpPr>
                  <a:spLocks noRot="1" noChangeAspect="1" noMove="1" noResize="1" noEditPoints="1" noAdjustHandles="1" noChangeArrowheads="1" noChangeShapeType="1" noTextEdit="1"/>
                </p:cNvSpPr>
                <p:nvPr/>
              </p:nvSpPr>
              <p:spPr>
                <a:xfrm>
                  <a:off x="10494097" y="2382872"/>
                  <a:ext cx="400110" cy="400110"/>
                </a:xfrm>
                <a:prstGeom prst="ellipse">
                  <a:avLst/>
                </a:prstGeom>
                <a:blipFill>
                  <a:blip r:embed="rId8"/>
                  <a:stretch>
                    <a:fillRect/>
                  </a:stretch>
                </a:blipFill>
                <a:ln w="38100">
                  <a:solidFill>
                    <a:schemeClr val="tx1"/>
                  </a:solidFill>
                </a:ln>
              </p:spPr>
              <p:txBody>
                <a:bodyPr/>
                <a:lstStyle/>
                <a:p>
                  <a:r>
                    <a:rPr lang="en-US">
                      <a:noFill/>
                    </a:rPr>
                    <a:t> </a:t>
                  </a:r>
                </a:p>
              </p:txBody>
            </p:sp>
          </mc:Fallback>
        </mc:AlternateContent>
        <p:cxnSp>
          <p:nvCxnSpPr>
            <p:cNvPr id="28" name="Straight Connector 27">
              <a:extLst>
                <a:ext uri="{FF2B5EF4-FFF2-40B4-BE49-F238E27FC236}">
                  <a16:creationId xmlns:a16="http://schemas.microsoft.com/office/drawing/2014/main" id="{C7051F3A-339A-282D-2EFC-A702D8024CA1}"/>
                </a:ext>
              </a:extLst>
            </p:cNvPr>
            <p:cNvCxnSpPr>
              <a:stCxn id="2" idx="6"/>
              <a:endCxn id="25" idx="2"/>
            </p:cNvCxnSpPr>
            <p:nvPr/>
          </p:nvCxnSpPr>
          <p:spPr>
            <a:xfrm>
              <a:off x="9267338" y="3489066"/>
              <a:ext cx="385221" cy="293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F989CC69-AA51-52EF-CAF8-30E31B5E45BA}"/>
                </a:ext>
              </a:extLst>
            </p:cNvPr>
            <p:cNvCxnSpPr>
              <a:cxnSpLocks/>
              <a:stCxn id="25" idx="7"/>
              <a:endCxn id="31" idx="3"/>
            </p:cNvCxnSpPr>
            <p:nvPr/>
          </p:nvCxnSpPr>
          <p:spPr>
            <a:xfrm flipV="1">
              <a:off x="9994074" y="3087988"/>
              <a:ext cx="226741" cy="26254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2760302E-E322-D586-B37F-B2EA5AE24B8F}"/>
                </a:ext>
              </a:extLst>
            </p:cNvPr>
            <p:cNvSpPr/>
            <p:nvPr/>
          </p:nvSpPr>
          <p:spPr>
            <a:xfrm>
              <a:off x="10544702" y="3422773"/>
              <a:ext cx="132585" cy="13258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F0F82F63-442D-B43F-C30A-DFFFCAF1C41E}"/>
                </a:ext>
              </a:extLst>
            </p:cNvPr>
            <p:cNvSpPr/>
            <p:nvPr/>
          </p:nvSpPr>
          <p:spPr>
            <a:xfrm>
              <a:off x="10201398" y="2974820"/>
              <a:ext cx="132585" cy="13258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F56A49D4-D5B6-6E65-62DC-2FF69BAC3116}"/>
                </a:ext>
              </a:extLst>
            </p:cNvPr>
            <p:cNvSpPr/>
            <p:nvPr/>
          </p:nvSpPr>
          <p:spPr>
            <a:xfrm>
              <a:off x="11061681" y="2958471"/>
              <a:ext cx="132585" cy="13258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5" name="Straight Connector 34">
              <a:extLst>
                <a:ext uri="{FF2B5EF4-FFF2-40B4-BE49-F238E27FC236}">
                  <a16:creationId xmlns:a16="http://schemas.microsoft.com/office/drawing/2014/main" id="{1E5EA60E-F6C1-BBED-EF41-EFCE333CF60B}"/>
                </a:ext>
              </a:extLst>
            </p:cNvPr>
            <p:cNvCxnSpPr>
              <a:cxnSpLocks/>
              <a:stCxn id="31" idx="7"/>
              <a:endCxn id="26" idx="3"/>
            </p:cNvCxnSpPr>
            <p:nvPr/>
          </p:nvCxnSpPr>
          <p:spPr>
            <a:xfrm flipV="1">
              <a:off x="10314566" y="2724387"/>
              <a:ext cx="238126" cy="26985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4487C44C-2D94-561C-1EE8-04FDD5683000}"/>
                </a:ext>
              </a:extLst>
            </p:cNvPr>
            <p:cNvCxnSpPr>
              <a:cxnSpLocks/>
              <a:stCxn id="26" idx="5"/>
              <a:endCxn id="32" idx="1"/>
            </p:cNvCxnSpPr>
            <p:nvPr/>
          </p:nvCxnSpPr>
          <p:spPr>
            <a:xfrm>
              <a:off x="10835612" y="2724387"/>
              <a:ext cx="245486" cy="25350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171CF859-3DA1-96E2-86BB-643EF80CCFEF}"/>
                </a:ext>
              </a:extLst>
            </p:cNvPr>
            <p:cNvCxnSpPr>
              <a:cxnSpLocks/>
              <a:stCxn id="32" idx="5"/>
              <a:endCxn id="24" idx="1"/>
            </p:cNvCxnSpPr>
            <p:nvPr/>
          </p:nvCxnSpPr>
          <p:spPr>
            <a:xfrm>
              <a:off x="11174849" y="3071639"/>
              <a:ext cx="285029" cy="28781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4AA5191C-EBBB-F933-FA2D-38595815B057}"/>
                </a:ext>
              </a:extLst>
            </p:cNvPr>
            <p:cNvCxnSpPr>
              <a:cxnSpLocks/>
              <a:stCxn id="30" idx="6"/>
              <a:endCxn id="24" idx="2"/>
            </p:cNvCxnSpPr>
            <p:nvPr/>
          </p:nvCxnSpPr>
          <p:spPr>
            <a:xfrm>
              <a:off x="10677287" y="3489066"/>
              <a:ext cx="723996" cy="1184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59A7F1EB-F152-36EF-ED53-85BCB5647F9B}"/>
                </a:ext>
              </a:extLst>
            </p:cNvPr>
            <p:cNvCxnSpPr>
              <a:cxnSpLocks/>
              <a:stCxn id="25" idx="6"/>
              <a:endCxn id="30" idx="2"/>
            </p:cNvCxnSpPr>
            <p:nvPr/>
          </p:nvCxnSpPr>
          <p:spPr>
            <a:xfrm flipV="1">
              <a:off x="10052669" y="3489066"/>
              <a:ext cx="492033" cy="293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28CE6949-1057-4A4A-21E3-C2E60CDDA47D}"/>
                  </a:ext>
                </a:extLst>
              </p:cNvPr>
              <p:cNvSpPr txBox="1"/>
              <p:nvPr/>
            </p:nvSpPr>
            <p:spPr>
              <a:xfrm>
                <a:off x="9581226" y="3922911"/>
                <a:ext cx="1854097" cy="97270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001" b="0" i="0" smtClean="0">
                          <a:latin typeface="Cambria Math" panose="02040503050406030204" pitchFamily="18" charset="0"/>
                        </a:rPr>
                        <m:t>Δ</m:t>
                      </m:r>
                      <m:sSub>
                        <m:sSubPr>
                          <m:ctrlPr>
                            <a:rPr lang="en-001" b="0" i="1" smtClean="0">
                              <a:latin typeface="Cambria Math" panose="02040503050406030204" pitchFamily="18" charset="0"/>
                            </a:rPr>
                          </m:ctrlPr>
                        </m:sSubPr>
                        <m:e>
                          <m:r>
                            <a:rPr lang="en-001" b="0" i="1" smtClean="0">
                              <a:latin typeface="Cambria Math" panose="02040503050406030204" pitchFamily="18" charset="0"/>
                            </a:rPr>
                            <m:t>𝑋</m:t>
                          </m:r>
                        </m:e>
                        <m:sub>
                          <m:r>
                            <a:rPr lang="en-001" b="0" i="1" smtClean="0">
                              <a:latin typeface="Cambria Math" panose="02040503050406030204" pitchFamily="18" charset="0"/>
                            </a:rPr>
                            <m:t>𝑘</m:t>
                          </m:r>
                        </m:sub>
                      </m:sSub>
                      <m:r>
                        <a:rPr lang="en-001" b="0" i="1" smtClean="0">
                          <a:latin typeface="Cambria Math" panose="02040503050406030204" pitchFamily="18" charset="0"/>
                        </a:rPr>
                        <m:t>=</m:t>
                      </m:r>
                      <m:d>
                        <m:dPr>
                          <m:begChr m:val="["/>
                          <m:endChr m:val="]"/>
                          <m:ctrlPr>
                            <a:rPr lang="en-001" b="0" i="1" smtClean="0">
                              <a:latin typeface="Cambria Math" panose="02040503050406030204" pitchFamily="18" charset="0"/>
                            </a:rPr>
                          </m:ctrlPr>
                        </m:dPr>
                        <m:e>
                          <m:m>
                            <m:mPr>
                              <m:mcs>
                                <m:mc>
                                  <m:mcPr>
                                    <m:count m:val="1"/>
                                    <m:mcJc m:val="center"/>
                                  </m:mcPr>
                                </m:mc>
                              </m:mcs>
                              <m:ctrlPr>
                                <a:rPr lang="en-001" b="0" i="1" smtClean="0">
                                  <a:latin typeface="Cambria Math" panose="02040503050406030204" pitchFamily="18" charset="0"/>
                                </a:rPr>
                              </m:ctrlPr>
                            </m:mPr>
                            <m:mr>
                              <m:e>
                                <m:sSub>
                                  <m:sSubPr>
                                    <m:ctrlPr>
                                      <a:rPr lang="en-001" b="0" i="1" smtClean="0">
                                        <a:latin typeface="Cambria Math" panose="02040503050406030204" pitchFamily="18" charset="0"/>
                                      </a:rPr>
                                    </m:ctrlPr>
                                  </m:sSubPr>
                                  <m:e>
                                    <m:r>
                                      <m:rPr>
                                        <m:brk m:alnAt="7"/>
                                      </m:rPr>
                                      <a:rPr lang="en-001" b="0" i="1" smtClean="0">
                                        <a:latin typeface="Cambria Math" panose="02040503050406030204" pitchFamily="18" charset="0"/>
                                      </a:rPr>
                                      <m:t>𝑥</m:t>
                                    </m:r>
                                  </m:e>
                                  <m:sub>
                                    <m:r>
                                      <m:rPr>
                                        <m:brk m:alnAt="7"/>
                                      </m:rPr>
                                      <a:rPr lang="en-001" b="0" i="1" smtClean="0">
                                        <a:latin typeface="Cambria Math" panose="02040503050406030204" pitchFamily="18" charset="0"/>
                                      </a:rPr>
                                      <m:t>0</m:t>
                                    </m:r>
                                  </m:sub>
                                </m:sSub>
                                <m:r>
                                  <m:rPr>
                                    <m:brk m:alnAt="7"/>
                                  </m:rPr>
                                  <a:rPr lang="en-001" b="0" i="1" smtClean="0">
                                    <a:latin typeface="Cambria Math" panose="02040503050406030204" pitchFamily="18" charset="0"/>
                                  </a:rPr>
                                  <m:t>−</m:t>
                                </m:r>
                                <m:sSub>
                                  <m:sSubPr>
                                    <m:ctrlPr>
                                      <a:rPr lang="en-001" b="0" i="1" smtClean="0">
                                        <a:latin typeface="Cambria Math" panose="02040503050406030204" pitchFamily="18" charset="0"/>
                                      </a:rPr>
                                    </m:ctrlPr>
                                  </m:sSubPr>
                                  <m:e>
                                    <m:acc>
                                      <m:accPr>
                                        <m:chr m:val="̃"/>
                                        <m:ctrlPr>
                                          <a:rPr lang="en-001" b="0" i="1" smtClean="0">
                                            <a:latin typeface="Cambria Math" panose="02040503050406030204" pitchFamily="18" charset="0"/>
                                          </a:rPr>
                                        </m:ctrlPr>
                                      </m:accPr>
                                      <m:e>
                                        <m:r>
                                          <m:rPr>
                                            <m:brk m:alnAt="7"/>
                                          </m:rPr>
                                          <a:rPr lang="en-001" b="0" i="1" smtClean="0">
                                            <a:latin typeface="Cambria Math" panose="02040503050406030204" pitchFamily="18" charset="0"/>
                                          </a:rPr>
                                          <m:t>𝑥</m:t>
                                        </m:r>
                                      </m:e>
                                    </m:acc>
                                  </m:e>
                                  <m:sub>
                                    <m:r>
                                      <m:rPr>
                                        <m:brk m:alnAt="7"/>
                                      </m:rPr>
                                      <a:rPr lang="en-001" b="0" i="1" smtClean="0">
                                        <a:latin typeface="Cambria Math" panose="02040503050406030204" pitchFamily="18" charset="0"/>
                                      </a:rPr>
                                      <m:t>0</m:t>
                                    </m:r>
                                  </m:sub>
                                </m:sSub>
                              </m:e>
                            </m:mr>
                            <m:mr>
                              <m:e>
                                <m:sSub>
                                  <m:sSubPr>
                                    <m:ctrlPr>
                                      <a:rPr lang="en-001" i="1">
                                        <a:latin typeface="Cambria Math" panose="02040503050406030204" pitchFamily="18" charset="0"/>
                                      </a:rPr>
                                    </m:ctrlPr>
                                  </m:sSubPr>
                                  <m:e>
                                    <m:r>
                                      <m:rPr>
                                        <m:brk m:alnAt="7"/>
                                      </m:rPr>
                                      <a:rPr lang="en-001" i="1">
                                        <a:latin typeface="Cambria Math" panose="02040503050406030204" pitchFamily="18" charset="0"/>
                                      </a:rPr>
                                      <m:t>𝑥</m:t>
                                    </m:r>
                                  </m:e>
                                  <m:sub>
                                    <m:r>
                                      <a:rPr lang="en-001" b="0" i="1" smtClean="0">
                                        <a:latin typeface="Cambria Math" panose="02040503050406030204" pitchFamily="18" charset="0"/>
                                      </a:rPr>
                                      <m:t>1</m:t>
                                    </m:r>
                                  </m:sub>
                                </m:sSub>
                                <m:r>
                                  <m:rPr>
                                    <m:brk m:alnAt="7"/>
                                  </m:rPr>
                                  <a:rPr lang="en-001" i="1">
                                    <a:latin typeface="Cambria Math" panose="02040503050406030204" pitchFamily="18" charset="0"/>
                                  </a:rPr>
                                  <m:t>−</m:t>
                                </m:r>
                                <m:sSub>
                                  <m:sSubPr>
                                    <m:ctrlPr>
                                      <a:rPr lang="en-001" i="1">
                                        <a:latin typeface="Cambria Math" panose="02040503050406030204" pitchFamily="18" charset="0"/>
                                      </a:rPr>
                                    </m:ctrlPr>
                                  </m:sSubPr>
                                  <m:e>
                                    <m:acc>
                                      <m:accPr>
                                        <m:chr m:val="̃"/>
                                        <m:ctrlPr>
                                          <a:rPr lang="en-001" i="1">
                                            <a:latin typeface="Cambria Math" panose="02040503050406030204" pitchFamily="18" charset="0"/>
                                          </a:rPr>
                                        </m:ctrlPr>
                                      </m:accPr>
                                      <m:e>
                                        <m:r>
                                          <m:rPr>
                                            <m:brk m:alnAt="7"/>
                                          </m:rPr>
                                          <a:rPr lang="en-001" i="1">
                                            <a:latin typeface="Cambria Math" panose="02040503050406030204" pitchFamily="18" charset="0"/>
                                          </a:rPr>
                                          <m:t>𝑥</m:t>
                                        </m:r>
                                      </m:e>
                                    </m:acc>
                                  </m:e>
                                  <m:sub>
                                    <m:r>
                                      <a:rPr lang="en-001" b="0" i="1" smtClean="0">
                                        <a:latin typeface="Cambria Math" panose="02040503050406030204" pitchFamily="18" charset="0"/>
                                      </a:rPr>
                                      <m:t>1</m:t>
                                    </m:r>
                                  </m:sub>
                                </m:sSub>
                              </m:e>
                            </m:mr>
                            <m:mr>
                              <m:e>
                                <m:sSub>
                                  <m:sSubPr>
                                    <m:ctrlPr>
                                      <a:rPr lang="en-001" i="1">
                                        <a:latin typeface="Cambria Math" panose="02040503050406030204" pitchFamily="18" charset="0"/>
                                      </a:rPr>
                                    </m:ctrlPr>
                                  </m:sSubPr>
                                  <m:e>
                                    <m:r>
                                      <a:rPr lang="en-001" b="0" i="1" smtClean="0">
                                        <a:latin typeface="Cambria Math" panose="02040503050406030204" pitchFamily="18" charset="0"/>
                                      </a:rPr>
                                      <m:t>𝑙</m:t>
                                    </m:r>
                                  </m:e>
                                  <m:sub>
                                    <m:r>
                                      <m:rPr>
                                        <m:brk m:alnAt="7"/>
                                      </m:rPr>
                                      <a:rPr lang="en-001" i="1">
                                        <a:latin typeface="Cambria Math" panose="02040503050406030204" pitchFamily="18" charset="0"/>
                                      </a:rPr>
                                      <m:t>0</m:t>
                                    </m:r>
                                  </m:sub>
                                </m:sSub>
                                <m:r>
                                  <m:rPr>
                                    <m:brk m:alnAt="7"/>
                                  </m:rPr>
                                  <a:rPr lang="en-001" i="1">
                                    <a:latin typeface="Cambria Math" panose="02040503050406030204" pitchFamily="18" charset="0"/>
                                  </a:rPr>
                                  <m:t>−</m:t>
                                </m:r>
                                <m:sSub>
                                  <m:sSubPr>
                                    <m:ctrlPr>
                                      <a:rPr lang="en-001" i="1">
                                        <a:latin typeface="Cambria Math" panose="02040503050406030204" pitchFamily="18" charset="0"/>
                                      </a:rPr>
                                    </m:ctrlPr>
                                  </m:sSubPr>
                                  <m:e>
                                    <m:acc>
                                      <m:accPr>
                                        <m:chr m:val="̃"/>
                                        <m:ctrlPr>
                                          <a:rPr lang="en-001" i="1">
                                            <a:latin typeface="Cambria Math" panose="02040503050406030204" pitchFamily="18" charset="0"/>
                                          </a:rPr>
                                        </m:ctrlPr>
                                      </m:accPr>
                                      <m:e>
                                        <m:r>
                                          <a:rPr lang="en-001" b="0" i="1" smtClean="0">
                                            <a:latin typeface="Cambria Math" panose="02040503050406030204" pitchFamily="18" charset="0"/>
                                          </a:rPr>
                                          <m:t>𝑙</m:t>
                                        </m:r>
                                      </m:e>
                                    </m:acc>
                                  </m:e>
                                  <m:sub>
                                    <m:r>
                                      <m:rPr>
                                        <m:brk m:alnAt="7"/>
                                      </m:rPr>
                                      <a:rPr lang="en-001" i="1">
                                        <a:latin typeface="Cambria Math" panose="02040503050406030204" pitchFamily="18" charset="0"/>
                                      </a:rPr>
                                      <m:t>0</m:t>
                                    </m:r>
                                  </m:sub>
                                </m:sSub>
                              </m:e>
                            </m:mr>
                          </m:m>
                        </m:e>
                      </m:d>
                    </m:oMath>
                  </m:oMathPara>
                </a14:m>
                <a:endParaRPr lang="en-US" dirty="0"/>
              </a:p>
            </p:txBody>
          </p:sp>
        </mc:Choice>
        <mc:Fallback xmlns="">
          <p:sp>
            <p:nvSpPr>
              <p:cNvPr id="68" name="TextBox 67">
                <a:extLst>
                  <a:ext uri="{FF2B5EF4-FFF2-40B4-BE49-F238E27FC236}">
                    <a16:creationId xmlns:a16="http://schemas.microsoft.com/office/drawing/2014/main" id="{28CE6949-1057-4A4A-21E3-C2E60CDDA47D}"/>
                  </a:ext>
                </a:extLst>
              </p:cNvPr>
              <p:cNvSpPr txBox="1">
                <a:spLocks noRot="1" noChangeAspect="1" noMove="1" noResize="1" noEditPoints="1" noAdjustHandles="1" noChangeArrowheads="1" noChangeShapeType="1" noTextEdit="1"/>
              </p:cNvSpPr>
              <p:nvPr/>
            </p:nvSpPr>
            <p:spPr>
              <a:xfrm>
                <a:off x="9581226" y="3922911"/>
                <a:ext cx="1854097" cy="972702"/>
              </a:xfrm>
              <a:prstGeom prst="rect">
                <a:avLst/>
              </a:prstGeom>
              <a:blipFill>
                <a:blip r:embed="rId9"/>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5890305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4378EB6-0E95-7F8E-766F-C2C4FE0FC459}"/>
              </a:ext>
            </a:extLst>
          </p:cNvPr>
          <p:cNvSpPr>
            <a:spLocks noGrp="1"/>
          </p:cNvSpPr>
          <p:nvPr>
            <p:ph type="sldNum" sz="quarter" idx="12"/>
          </p:nvPr>
        </p:nvSpPr>
        <p:spPr/>
        <p:txBody>
          <a:bodyPr/>
          <a:lstStyle/>
          <a:p>
            <a:fld id="{16DBD0CC-423F-4B58-AFF5-83B6DD233671}" type="slidenum">
              <a:rPr lang="en-IL" smtClean="0"/>
              <a:t>12</a:t>
            </a:fld>
            <a:endParaRPr lang="en-IL"/>
          </a:p>
        </p:txBody>
      </p:sp>
      <p:grpSp>
        <p:nvGrpSpPr>
          <p:cNvPr id="5" name="Group 4">
            <a:extLst>
              <a:ext uri="{FF2B5EF4-FFF2-40B4-BE49-F238E27FC236}">
                <a16:creationId xmlns:a16="http://schemas.microsoft.com/office/drawing/2014/main" id="{FB3DB27D-B54E-2435-5D83-94DD38D06B70}"/>
              </a:ext>
            </a:extLst>
          </p:cNvPr>
          <p:cNvGrpSpPr/>
          <p:nvPr/>
        </p:nvGrpSpPr>
        <p:grpSpPr>
          <a:xfrm>
            <a:off x="913330" y="1650663"/>
            <a:ext cx="11197686" cy="2454474"/>
            <a:chOff x="2001046" y="4494845"/>
            <a:chExt cx="8492471" cy="1861505"/>
          </a:xfrm>
        </p:grpSpPr>
        <p:sp>
          <p:nvSpPr>
            <p:cNvPr id="6" name="Rectangle 5">
              <a:extLst>
                <a:ext uri="{FF2B5EF4-FFF2-40B4-BE49-F238E27FC236}">
                  <a16:creationId xmlns:a16="http://schemas.microsoft.com/office/drawing/2014/main" id="{FEA7D4EE-8890-79EC-D16E-2BE98C513A65}"/>
                </a:ext>
              </a:extLst>
            </p:cNvPr>
            <p:cNvSpPr/>
            <p:nvPr/>
          </p:nvSpPr>
          <p:spPr>
            <a:xfrm>
              <a:off x="4579785" y="4494845"/>
              <a:ext cx="3114937" cy="1861505"/>
            </a:xfrm>
            <a:prstGeom prst="rect">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dirty="0">
                <a:solidFill>
                  <a:schemeClr val="tx1"/>
                </a:solidFill>
              </a:endParaRPr>
            </a:p>
          </p:txBody>
        </p:sp>
        <p:cxnSp>
          <p:nvCxnSpPr>
            <p:cNvPr id="7" name="Straight Arrow Connector 6">
              <a:extLst>
                <a:ext uri="{FF2B5EF4-FFF2-40B4-BE49-F238E27FC236}">
                  <a16:creationId xmlns:a16="http://schemas.microsoft.com/office/drawing/2014/main" id="{77F2A03C-16FA-9835-7173-EDAC4B5CF508}"/>
                </a:ext>
              </a:extLst>
            </p:cNvPr>
            <p:cNvCxnSpPr/>
            <p:nvPr/>
          </p:nvCxnSpPr>
          <p:spPr>
            <a:xfrm>
              <a:off x="3128791" y="5374396"/>
              <a:ext cx="1395911"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0875272D-72C2-0F7B-53BB-E3E84A994635}"/>
                </a:ext>
              </a:extLst>
            </p:cNvPr>
            <p:cNvCxnSpPr/>
            <p:nvPr/>
          </p:nvCxnSpPr>
          <p:spPr>
            <a:xfrm>
              <a:off x="7781421" y="5374396"/>
              <a:ext cx="1395911"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FE42474B-30E6-39D2-F624-80F429D17E8E}"/>
                    </a:ext>
                  </a:extLst>
                </p:cNvPr>
                <p:cNvSpPr txBox="1"/>
                <p:nvPr/>
              </p:nvSpPr>
              <p:spPr>
                <a:xfrm>
                  <a:off x="2001046" y="5086057"/>
                  <a:ext cx="1127745" cy="4308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𝑔𝑏</m:t>
                        </m:r>
                        <m:d>
                          <m:dPr>
                            <m:ctrlPr>
                              <a:rPr lang="en-US" sz="2200" b="0" i="1" smtClean="0">
                                <a:latin typeface="Cambria Math" panose="02040503050406030204" pitchFamily="18" charset="0"/>
                              </a:rPr>
                            </m:ctrlPr>
                          </m:dPr>
                          <m:e>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𝑋</m:t>
                                </m:r>
                              </m:e>
                              <m:sub>
                                <m:r>
                                  <a:rPr lang="en-US" sz="2200" b="0" i="1" smtClean="0">
                                    <a:latin typeface="Cambria Math" panose="02040503050406030204" pitchFamily="18" charset="0"/>
                                  </a:rPr>
                                  <m:t>𝑘</m:t>
                                </m:r>
                              </m:sub>
                            </m:sSub>
                          </m:e>
                        </m:d>
                      </m:oMath>
                    </m:oMathPara>
                  </a14:m>
                  <a:endParaRPr lang="en-US" sz="2200" dirty="0"/>
                </a:p>
              </p:txBody>
            </p:sp>
          </mc:Choice>
          <mc:Fallback xmlns="">
            <p:sp>
              <p:nvSpPr>
                <p:cNvPr id="9" name="TextBox 8">
                  <a:extLst>
                    <a:ext uri="{FF2B5EF4-FFF2-40B4-BE49-F238E27FC236}">
                      <a16:creationId xmlns:a16="http://schemas.microsoft.com/office/drawing/2014/main" id="{FE42474B-30E6-39D2-F624-80F429D17E8E}"/>
                    </a:ext>
                  </a:extLst>
                </p:cNvPr>
                <p:cNvSpPr txBox="1">
                  <a:spLocks noRot="1" noChangeAspect="1" noMove="1" noResize="1" noEditPoints="1" noAdjustHandles="1" noChangeArrowheads="1" noChangeShapeType="1" noTextEdit="1"/>
                </p:cNvSpPr>
                <p:nvPr/>
              </p:nvSpPr>
              <p:spPr>
                <a:xfrm>
                  <a:off x="2001046" y="5086057"/>
                  <a:ext cx="1127745" cy="430887"/>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2092C565-6187-DB77-1A7E-39C99C8E33AE}"/>
                    </a:ext>
                  </a:extLst>
                </p:cNvPr>
                <p:cNvSpPr txBox="1"/>
                <p:nvPr/>
              </p:nvSpPr>
              <p:spPr>
                <a:xfrm>
                  <a:off x="9219963" y="5105916"/>
                  <a:ext cx="1273554" cy="4308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sz="2200" b="0" i="1" smtClean="0">
                                <a:latin typeface="Cambria Math" panose="02040503050406030204" pitchFamily="18" charset="0"/>
                              </a:rPr>
                            </m:ctrlPr>
                          </m:sSubSupPr>
                          <m:e>
                            <m:r>
                              <a:rPr lang="en-US" sz="2200" b="0" i="1" smtClean="0">
                                <a:latin typeface="Cambria Math" panose="02040503050406030204" pitchFamily="18" charset="0"/>
                              </a:rPr>
                              <m:t>𝑢</m:t>
                            </m:r>
                          </m:e>
                          <m:sub>
                            <m:r>
                              <a:rPr lang="en-US" sz="2200" b="0" i="1" smtClean="0">
                                <a:latin typeface="Cambria Math" panose="02040503050406030204" pitchFamily="18" charset="0"/>
                              </a:rPr>
                              <m:t>𝑘</m:t>
                            </m:r>
                            <m:r>
                              <a:rPr lang="en-US" sz="2200" b="0" i="1" smtClean="0">
                                <a:latin typeface="Cambria Math" panose="02040503050406030204" pitchFamily="18" charset="0"/>
                              </a:rPr>
                              <m:t>:</m:t>
                            </m:r>
                            <m:r>
                              <a:rPr lang="en-US" sz="2200" b="0" i="1" smtClean="0">
                                <a:latin typeface="Cambria Math" panose="02040503050406030204" pitchFamily="18" charset="0"/>
                              </a:rPr>
                              <m:t>𝑘</m:t>
                            </m:r>
                            <m:r>
                              <a:rPr lang="en-US" sz="2200" b="0" i="1" smtClean="0">
                                <a:latin typeface="Cambria Math" panose="02040503050406030204" pitchFamily="18" charset="0"/>
                              </a:rPr>
                              <m:t>+</m:t>
                            </m:r>
                            <m:r>
                              <a:rPr lang="en-US" sz="2200" b="0" i="1" smtClean="0">
                                <a:latin typeface="Cambria Math" panose="02040503050406030204" pitchFamily="18" charset="0"/>
                              </a:rPr>
                              <m:t>𝐿</m:t>
                            </m:r>
                            <m:r>
                              <a:rPr lang="en-US" sz="2200" b="0" i="1" smtClean="0">
                                <a:latin typeface="Cambria Math" panose="02040503050406030204" pitchFamily="18" charset="0"/>
                              </a:rPr>
                              <m:t>−</m:t>
                            </m:r>
                            <m:r>
                              <a:rPr lang="en-US" sz="2200" b="0" i="1" smtClean="0">
                                <a:latin typeface="Cambria Math" panose="02040503050406030204" pitchFamily="18" charset="0"/>
                              </a:rPr>
                              <m:t>1</m:t>
                            </m:r>
                          </m:sub>
                          <m:sup>
                            <m:r>
                              <a:rPr lang="en-US" sz="2200" b="0" i="1" smtClean="0">
                                <a:latin typeface="Cambria Math" panose="02040503050406030204" pitchFamily="18" charset="0"/>
                              </a:rPr>
                              <m:t>⋆</m:t>
                            </m:r>
                          </m:sup>
                        </m:sSubSup>
                      </m:oMath>
                    </m:oMathPara>
                  </a14:m>
                  <a:endParaRPr lang="en-US" sz="2200" dirty="0"/>
                </a:p>
              </p:txBody>
            </p:sp>
          </mc:Choice>
          <mc:Fallback xmlns="">
            <p:sp>
              <p:nvSpPr>
                <p:cNvPr id="10" name="TextBox 9">
                  <a:extLst>
                    <a:ext uri="{FF2B5EF4-FFF2-40B4-BE49-F238E27FC236}">
                      <a16:creationId xmlns:a16="http://schemas.microsoft.com/office/drawing/2014/main" id="{2092C565-6187-DB77-1A7E-39C99C8E33AE}"/>
                    </a:ext>
                  </a:extLst>
                </p:cNvPr>
                <p:cNvSpPr txBox="1">
                  <a:spLocks noRot="1" noChangeAspect="1" noMove="1" noResize="1" noEditPoints="1" noAdjustHandles="1" noChangeArrowheads="1" noChangeShapeType="1" noTextEdit="1"/>
                </p:cNvSpPr>
                <p:nvPr/>
              </p:nvSpPr>
              <p:spPr>
                <a:xfrm>
                  <a:off x="9219963" y="5105916"/>
                  <a:ext cx="1273554" cy="430887"/>
                </a:xfrm>
                <a:prstGeom prst="rect">
                  <a:avLst/>
                </a:prstGeom>
                <a:blipFill>
                  <a:blip r:embed="rId3"/>
                  <a:stretch>
                    <a:fillRect/>
                  </a:stretch>
                </a:blipFill>
              </p:spPr>
              <p:txBody>
                <a:bodyPr/>
                <a:lstStyle/>
                <a:p>
                  <a:r>
                    <a:rPr lang="en-US">
                      <a:noFill/>
                    </a:rPr>
                    <a:t> </a:t>
                  </a:r>
                </a:p>
              </p:txBody>
            </p:sp>
          </mc:Fallback>
        </mc:AlternateContent>
      </p:grpSp>
      <p:sp>
        <p:nvSpPr>
          <p:cNvPr id="11" name="TextBox 10">
            <a:extLst>
              <a:ext uri="{FF2B5EF4-FFF2-40B4-BE49-F238E27FC236}">
                <a16:creationId xmlns:a16="http://schemas.microsoft.com/office/drawing/2014/main" id="{F9340BAA-4976-E1F1-84C7-527BF3C7BE66}"/>
              </a:ext>
            </a:extLst>
          </p:cNvPr>
          <p:cNvSpPr txBox="1"/>
          <p:nvPr/>
        </p:nvSpPr>
        <p:spPr>
          <a:xfrm>
            <a:off x="362763" y="222433"/>
            <a:ext cx="8500147" cy="707886"/>
          </a:xfrm>
          <a:prstGeom prst="rect">
            <a:avLst/>
          </a:prstGeom>
          <a:noFill/>
        </p:spPr>
        <p:txBody>
          <a:bodyPr wrap="none" rtlCol="1">
            <a:spAutoFit/>
          </a:bodyPr>
          <a:lstStyle/>
          <a:p>
            <a:r>
              <a:rPr lang="en-US" sz="4000" dirty="0"/>
              <a:t>Planning in the Generalized Belief Space</a:t>
            </a:r>
            <a:endParaRPr lang="he-IL" sz="4000" dirty="0"/>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5C9D9D39-2A2B-C7C1-A9B0-0277C708185E}"/>
                  </a:ext>
                </a:extLst>
              </p:cNvPr>
              <p:cNvSpPr txBox="1"/>
              <p:nvPr/>
            </p:nvSpPr>
            <p:spPr>
              <a:xfrm>
                <a:off x="3130560" y="4684117"/>
                <a:ext cx="5943230"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𝑔𝑏</m:t>
                      </m:r>
                      <m:d>
                        <m:dPr>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𝑋</m:t>
                              </m:r>
                            </m:e>
                            <m:sub>
                              <m:r>
                                <a:rPr lang="en-US" sz="2800" b="0" i="1" smtClean="0">
                                  <a:latin typeface="Cambria Math" panose="02040503050406030204" pitchFamily="18" charset="0"/>
                                </a:rPr>
                                <m:t>𝑘</m:t>
                              </m:r>
                            </m:sub>
                          </m:sSub>
                        </m:e>
                      </m:d>
                      <m:r>
                        <a:rPr lang="en-US" sz="2800" b="0" i="1" smtClean="0">
                          <a:latin typeface="Cambria Math" panose="02040503050406030204" pitchFamily="18" charset="0"/>
                        </a:rPr>
                        <m:t>= </m:t>
                      </m:r>
                      <m:r>
                        <a:rPr lang="en-US" sz="2800" b="0" i="1" smtClean="0">
                          <a:latin typeface="Cambria Math" panose="02040503050406030204" pitchFamily="18" charset="0"/>
                        </a:rPr>
                        <m:t>𝑝</m:t>
                      </m:r>
                      <m:d>
                        <m:dPr>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𝑋</m:t>
                              </m:r>
                            </m:e>
                            <m:sub>
                              <m:r>
                                <a:rPr lang="en-US" sz="2800" b="0" i="1" smtClean="0">
                                  <a:latin typeface="Cambria Math" panose="02040503050406030204" pitchFamily="18" charset="0"/>
                                </a:rPr>
                                <m:t>𝑘</m:t>
                              </m:r>
                            </m:sub>
                          </m:sSub>
                        </m:e>
                        <m:e>
                          <m:sSub>
                            <m:sSubPr>
                              <m:ctrlPr>
                                <a:rPr lang="en-US" sz="2800" b="0" i="1" smtClean="0">
                                  <a:latin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𝒵</m:t>
                              </m:r>
                            </m:e>
                            <m:sub>
                              <m:r>
                                <a:rPr lang="en-US" sz="2800" b="0" i="1" smtClean="0">
                                  <a:latin typeface="Cambria Math" panose="02040503050406030204" pitchFamily="18" charset="0"/>
                                </a:rPr>
                                <m:t>𝑘</m:t>
                              </m:r>
                            </m:sub>
                          </m:sSub>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𝒰</m:t>
                              </m:r>
                            </m:e>
                            <m:sub>
                              <m:r>
                                <a:rPr lang="en-US" sz="2800" b="0" i="1" smtClean="0">
                                  <a:latin typeface="Cambria Math" panose="02040503050406030204" pitchFamily="18" charset="0"/>
                                </a:rPr>
                                <m:t>𝑘</m:t>
                              </m:r>
                              <m:r>
                                <a:rPr lang="en-US" sz="2800" b="0" i="1" smtClean="0">
                                  <a:latin typeface="Cambria Math" panose="02040503050406030204" pitchFamily="18" charset="0"/>
                                </a:rPr>
                                <m:t>−</m:t>
                              </m:r>
                              <m:r>
                                <a:rPr lang="en-US" sz="2800" b="0" i="1" smtClean="0">
                                  <a:latin typeface="Cambria Math" panose="02040503050406030204" pitchFamily="18" charset="0"/>
                                </a:rPr>
                                <m:t>1</m:t>
                              </m:r>
                            </m:sub>
                          </m:sSub>
                        </m:e>
                      </m:d>
                      <m:r>
                        <a:rPr lang="en-US" sz="2800" b="0" i="0" smtClean="0">
                          <a:latin typeface="Cambria Math" panose="02040503050406030204" pitchFamily="18" charset="0"/>
                        </a:rPr>
                        <m:t>~</m:t>
                      </m:r>
                      <m:r>
                        <a:rPr lang="en-US" sz="2800" b="0" i="1" smtClean="0">
                          <a:latin typeface="Cambria Math" panose="02040503050406030204" pitchFamily="18" charset="0"/>
                        </a:rPr>
                        <m:t>𝑁</m:t>
                      </m:r>
                      <m:r>
                        <a:rPr lang="en-US" sz="2800" b="0" i="1" smtClean="0">
                          <a:latin typeface="Cambria Math" panose="02040503050406030204" pitchFamily="18" charset="0"/>
                        </a:rPr>
                        <m:t>(</m:t>
                      </m:r>
                      <m:sSubSup>
                        <m:sSubSupPr>
                          <m:ctrlPr>
                            <a:rPr lang="en-US" sz="2800" b="0" i="1" smtClean="0">
                              <a:latin typeface="Cambria Math" panose="02040503050406030204" pitchFamily="18" charset="0"/>
                            </a:rPr>
                          </m:ctrlPr>
                        </m:sSubSupPr>
                        <m:e>
                          <m:r>
                            <a:rPr lang="en-US" sz="2800" b="0" i="1" smtClean="0">
                              <a:latin typeface="Cambria Math" panose="02040503050406030204" pitchFamily="18" charset="0"/>
                            </a:rPr>
                            <m:t>𝑋</m:t>
                          </m:r>
                        </m:e>
                        <m:sub>
                          <m:r>
                            <a:rPr lang="en-US" sz="2800" b="0" i="1" smtClean="0">
                              <a:latin typeface="Cambria Math" panose="02040503050406030204" pitchFamily="18" charset="0"/>
                            </a:rPr>
                            <m:t>𝑘</m:t>
                          </m:r>
                        </m:sub>
                        <m:sup>
                          <m:r>
                            <a:rPr lang="en-US" sz="2800" b="0" i="1" smtClean="0">
                              <a:latin typeface="Cambria Math" panose="02040503050406030204" pitchFamily="18" charset="0"/>
                            </a:rPr>
                            <m:t>∗</m:t>
                          </m:r>
                        </m:sup>
                      </m:sSubSup>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𝐼</m:t>
                          </m:r>
                        </m:e>
                        <m:sub>
                          <m:r>
                            <a:rPr lang="en-US" sz="2800" b="0" i="1" smtClean="0">
                              <a:latin typeface="Cambria Math" panose="02040503050406030204" pitchFamily="18" charset="0"/>
                            </a:rPr>
                            <m:t>𝑘</m:t>
                          </m:r>
                        </m:sub>
                      </m:sSub>
                      <m:r>
                        <a:rPr lang="en-US" sz="2800" b="0" i="1" smtClean="0">
                          <a:latin typeface="Cambria Math" panose="02040503050406030204" pitchFamily="18" charset="0"/>
                        </a:rPr>
                        <m:t>)</m:t>
                      </m:r>
                    </m:oMath>
                  </m:oMathPara>
                </a14:m>
                <a:endParaRPr lang="en-US" sz="2800" dirty="0"/>
              </a:p>
            </p:txBody>
          </p:sp>
        </mc:Choice>
        <mc:Fallback xmlns="">
          <p:sp>
            <p:nvSpPr>
              <p:cNvPr id="13" name="TextBox 12">
                <a:extLst>
                  <a:ext uri="{FF2B5EF4-FFF2-40B4-BE49-F238E27FC236}">
                    <a16:creationId xmlns:a16="http://schemas.microsoft.com/office/drawing/2014/main" id="{5C9D9D39-2A2B-C7C1-A9B0-0277C708185E}"/>
                  </a:ext>
                </a:extLst>
              </p:cNvPr>
              <p:cNvSpPr txBox="1">
                <a:spLocks noRot="1" noChangeAspect="1" noMove="1" noResize="1" noEditPoints="1" noAdjustHandles="1" noChangeArrowheads="1" noChangeShapeType="1" noTextEdit="1"/>
              </p:cNvSpPr>
              <p:nvPr/>
            </p:nvSpPr>
            <p:spPr>
              <a:xfrm>
                <a:off x="3130560" y="4684117"/>
                <a:ext cx="5943230" cy="523220"/>
              </a:xfrm>
              <a:prstGeom prst="rect">
                <a:avLst/>
              </a:prstGeom>
              <a:blipFill>
                <a:blip r:embed="rId4"/>
                <a:stretch>
                  <a:fillRect/>
                </a:stretch>
              </a:blipFill>
            </p:spPr>
            <p:txBody>
              <a:bodyPr/>
              <a:lstStyle/>
              <a:p>
                <a:r>
                  <a:rPr lang="en-US">
                    <a:noFill/>
                  </a:rPr>
                  <a:t> </a:t>
                </a:r>
              </a:p>
            </p:txBody>
          </p:sp>
        </mc:Fallback>
      </mc:AlternateContent>
      <p:sp>
        <p:nvSpPr>
          <p:cNvPr id="16" name="Rectangle 15">
            <a:extLst>
              <a:ext uri="{FF2B5EF4-FFF2-40B4-BE49-F238E27FC236}">
                <a16:creationId xmlns:a16="http://schemas.microsoft.com/office/drawing/2014/main" id="{8461D7A6-732E-C320-99EA-4F78A515204A}"/>
              </a:ext>
            </a:extLst>
          </p:cNvPr>
          <p:cNvSpPr/>
          <p:nvPr/>
        </p:nvSpPr>
        <p:spPr>
          <a:xfrm rot="1464886">
            <a:off x="4995497" y="2339007"/>
            <a:ext cx="2743200" cy="1077787"/>
          </a:xfrm>
          <a:prstGeom prst="rect">
            <a:avLst/>
          </a:prstGeom>
          <a:solidFill>
            <a:schemeClr val="bg1"/>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Estimate of future state</a:t>
            </a:r>
            <a:endParaRPr lang="en-IL" sz="2400" dirty="0">
              <a:solidFill>
                <a:schemeClr val="tx1"/>
              </a:solidFill>
            </a:endParaRPr>
          </a:p>
        </p:txBody>
      </p:sp>
    </p:spTree>
    <p:extLst>
      <p:ext uri="{BB962C8B-B14F-4D97-AF65-F5344CB8AC3E}">
        <p14:creationId xmlns:p14="http://schemas.microsoft.com/office/powerpoint/2010/main" val="39843182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517F11F-2972-9BAB-260A-81176BB49303}"/>
              </a:ext>
            </a:extLst>
          </p:cNvPr>
          <p:cNvSpPr>
            <a:spLocks noGrp="1"/>
          </p:cNvSpPr>
          <p:nvPr>
            <p:ph type="sldNum" sz="quarter" idx="12"/>
          </p:nvPr>
        </p:nvSpPr>
        <p:spPr/>
        <p:txBody>
          <a:bodyPr/>
          <a:lstStyle/>
          <a:p>
            <a:fld id="{16DBD0CC-423F-4B58-AFF5-83B6DD233671}" type="slidenum">
              <a:rPr lang="en-IL" smtClean="0"/>
              <a:t>13</a:t>
            </a:fld>
            <a:endParaRPr lang="en-IL"/>
          </a:p>
        </p:txBody>
      </p:sp>
      <p:sp>
        <p:nvSpPr>
          <p:cNvPr id="5" name="TextBox 4">
            <a:extLst>
              <a:ext uri="{FF2B5EF4-FFF2-40B4-BE49-F238E27FC236}">
                <a16:creationId xmlns:a16="http://schemas.microsoft.com/office/drawing/2014/main" id="{D95E1ABC-4FDF-744E-DC31-5B5E92116794}"/>
              </a:ext>
            </a:extLst>
          </p:cNvPr>
          <p:cNvSpPr txBox="1"/>
          <p:nvPr/>
        </p:nvSpPr>
        <p:spPr>
          <a:xfrm>
            <a:off x="362763" y="222433"/>
            <a:ext cx="8500147" cy="707886"/>
          </a:xfrm>
          <a:prstGeom prst="rect">
            <a:avLst/>
          </a:prstGeom>
          <a:noFill/>
        </p:spPr>
        <p:txBody>
          <a:bodyPr wrap="none" rtlCol="1">
            <a:spAutoFit/>
          </a:bodyPr>
          <a:lstStyle/>
          <a:p>
            <a:r>
              <a:rPr lang="en-US" sz="4000" dirty="0"/>
              <a:t>Planning in the Generalized Belief Space</a:t>
            </a:r>
            <a:endParaRPr lang="he-IL" sz="4000" dirty="0"/>
          </a:p>
        </p:txBody>
      </p:sp>
      <p:pic>
        <p:nvPicPr>
          <p:cNvPr id="6" name="Picture 5">
            <a:extLst>
              <a:ext uri="{FF2B5EF4-FFF2-40B4-BE49-F238E27FC236}">
                <a16:creationId xmlns:a16="http://schemas.microsoft.com/office/drawing/2014/main" id="{57724061-6487-9856-FE47-D414DA2CB4A9}"/>
              </a:ext>
            </a:extLst>
          </p:cNvPr>
          <p:cNvPicPr>
            <a:picLocks noChangeAspect="1"/>
          </p:cNvPicPr>
          <p:nvPr/>
        </p:nvPicPr>
        <p:blipFill>
          <a:blip r:embed="rId2"/>
          <a:stretch>
            <a:fillRect/>
          </a:stretch>
        </p:blipFill>
        <p:spPr>
          <a:xfrm>
            <a:off x="2866789" y="1273892"/>
            <a:ext cx="6173061" cy="685896"/>
          </a:xfrm>
          <a:prstGeom prst="rect">
            <a:avLst/>
          </a:prstGeom>
        </p:spPr>
      </p:pic>
      <p:pic>
        <p:nvPicPr>
          <p:cNvPr id="7" name="Picture 6">
            <a:extLst>
              <a:ext uri="{FF2B5EF4-FFF2-40B4-BE49-F238E27FC236}">
                <a16:creationId xmlns:a16="http://schemas.microsoft.com/office/drawing/2014/main" id="{250ADECE-C6A1-6F04-026D-F28E053512B8}"/>
              </a:ext>
            </a:extLst>
          </p:cNvPr>
          <p:cNvPicPr>
            <a:picLocks noChangeAspect="1"/>
          </p:cNvPicPr>
          <p:nvPr/>
        </p:nvPicPr>
        <p:blipFill>
          <a:blip r:embed="rId3"/>
          <a:stretch>
            <a:fillRect/>
          </a:stretch>
        </p:blipFill>
        <p:spPr>
          <a:xfrm>
            <a:off x="4062396" y="2640792"/>
            <a:ext cx="3875382" cy="662805"/>
          </a:xfrm>
          <a:prstGeom prst="rect">
            <a:avLst/>
          </a:prstGeom>
        </p:spPr>
      </p:pic>
      <p:sp>
        <p:nvSpPr>
          <p:cNvPr id="8" name="TextBox 7">
            <a:extLst>
              <a:ext uri="{FF2B5EF4-FFF2-40B4-BE49-F238E27FC236}">
                <a16:creationId xmlns:a16="http://schemas.microsoft.com/office/drawing/2014/main" id="{FFDBA8FC-948F-148D-D8DE-CD0FC31943E5}"/>
              </a:ext>
            </a:extLst>
          </p:cNvPr>
          <p:cNvSpPr txBox="1"/>
          <p:nvPr/>
        </p:nvSpPr>
        <p:spPr>
          <a:xfrm>
            <a:off x="5719654" y="1772676"/>
            <a:ext cx="573106" cy="369332"/>
          </a:xfrm>
          <a:prstGeom prst="rect">
            <a:avLst/>
          </a:prstGeom>
          <a:noFill/>
        </p:spPr>
        <p:txBody>
          <a:bodyPr wrap="none" rtlCol="0">
            <a:spAutoFit/>
          </a:bodyPr>
          <a:lstStyle/>
          <a:p>
            <a:r>
              <a:rPr lang="en-US" dirty="0">
                <a:solidFill>
                  <a:srgbClr val="FF0000"/>
                </a:solidFill>
              </a:rPr>
              <a:t>Past</a:t>
            </a:r>
          </a:p>
        </p:txBody>
      </p:sp>
      <p:sp>
        <p:nvSpPr>
          <p:cNvPr id="9" name="TextBox 8">
            <a:extLst>
              <a:ext uri="{FF2B5EF4-FFF2-40B4-BE49-F238E27FC236}">
                <a16:creationId xmlns:a16="http://schemas.microsoft.com/office/drawing/2014/main" id="{EF888E11-C252-34D3-5AC4-4DBCFB6ED048}"/>
              </a:ext>
            </a:extLst>
          </p:cNvPr>
          <p:cNvSpPr txBox="1"/>
          <p:nvPr/>
        </p:nvSpPr>
        <p:spPr>
          <a:xfrm>
            <a:off x="7298800" y="1772676"/>
            <a:ext cx="735009" cy="338554"/>
          </a:xfrm>
          <a:prstGeom prst="rect">
            <a:avLst/>
          </a:prstGeom>
          <a:noFill/>
        </p:spPr>
        <p:txBody>
          <a:bodyPr wrap="none" rtlCol="0">
            <a:spAutoFit/>
          </a:bodyPr>
          <a:lstStyle/>
          <a:p>
            <a:r>
              <a:rPr lang="en-US" sz="1600" dirty="0">
                <a:solidFill>
                  <a:srgbClr val="0070C0"/>
                </a:solidFill>
              </a:rPr>
              <a:t>Future</a:t>
            </a:r>
          </a:p>
        </p:txBody>
      </p:sp>
      <p:pic>
        <p:nvPicPr>
          <p:cNvPr id="10" name="Picture 9">
            <a:extLst>
              <a:ext uri="{FF2B5EF4-FFF2-40B4-BE49-F238E27FC236}">
                <a16:creationId xmlns:a16="http://schemas.microsoft.com/office/drawing/2014/main" id="{45B296ED-B938-667D-005B-77D4E0E70082}"/>
              </a:ext>
            </a:extLst>
          </p:cNvPr>
          <p:cNvPicPr>
            <a:picLocks noChangeAspect="1"/>
          </p:cNvPicPr>
          <p:nvPr/>
        </p:nvPicPr>
        <p:blipFill rotWithShape="1">
          <a:blip r:embed="rId4"/>
          <a:srcRect t="22011"/>
          <a:stretch/>
        </p:blipFill>
        <p:spPr>
          <a:xfrm>
            <a:off x="1733550" y="3682439"/>
            <a:ext cx="8724900" cy="1901669"/>
          </a:xfrm>
          <a:prstGeom prst="rect">
            <a:avLst/>
          </a:prstGeom>
        </p:spPr>
      </p:pic>
    </p:spTree>
    <p:extLst>
      <p:ext uri="{BB962C8B-B14F-4D97-AF65-F5344CB8AC3E}">
        <p14:creationId xmlns:p14="http://schemas.microsoft.com/office/powerpoint/2010/main" val="18920471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2F662289-4BDF-0BA8-D0EB-06FDD3C1C423}"/>
              </a:ext>
            </a:extLst>
          </p:cNvPr>
          <p:cNvGrpSpPr/>
          <p:nvPr/>
        </p:nvGrpSpPr>
        <p:grpSpPr>
          <a:xfrm>
            <a:off x="3417044" y="4097017"/>
            <a:ext cx="4834590" cy="2160564"/>
            <a:chOff x="3417044" y="4097017"/>
            <a:chExt cx="4834590" cy="2160564"/>
          </a:xfrm>
        </p:grpSpPr>
        <p:sp>
          <p:nvSpPr>
            <p:cNvPr id="26" name="TextBox 25">
              <a:extLst>
                <a:ext uri="{FF2B5EF4-FFF2-40B4-BE49-F238E27FC236}">
                  <a16:creationId xmlns:a16="http://schemas.microsoft.com/office/drawing/2014/main" id="{29908EE9-48BE-95AA-DF7A-6D63CA04E0C1}"/>
                </a:ext>
              </a:extLst>
            </p:cNvPr>
            <p:cNvSpPr txBox="1"/>
            <p:nvPr/>
          </p:nvSpPr>
          <p:spPr>
            <a:xfrm>
              <a:off x="3417044" y="4097017"/>
              <a:ext cx="4834590" cy="2160564"/>
            </a:xfrm>
            <a:prstGeom prst="rect">
              <a:avLst/>
            </a:prstGeom>
            <a:solidFill>
              <a:schemeClr val="accent6">
                <a:lumMod val="75000"/>
              </a:schemeClr>
            </a:solidFill>
            <a:ln w="19050">
              <a:solidFill>
                <a:schemeClr val="tx1"/>
              </a:solidFill>
            </a:ln>
          </p:spPr>
          <p:txBody>
            <a:bodyPr wrap="square" rtlCol="0">
              <a:spAutoFit/>
            </a:bodyPr>
            <a:lstStyle/>
            <a:p>
              <a:endParaRPr lang="en-US" dirty="0">
                <a:solidFill>
                  <a:schemeClr val="bg1"/>
                </a:solidFill>
              </a:endParaRP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0A07662B-D34A-1D78-02B3-C7598E3F0473}"/>
                    </a:ext>
                  </a:extLst>
                </p:cNvPr>
                <p:cNvSpPr txBox="1"/>
                <p:nvPr/>
              </p:nvSpPr>
              <p:spPr>
                <a:xfrm>
                  <a:off x="3417044" y="4097017"/>
                  <a:ext cx="4206628" cy="742263"/>
                </a:xfrm>
                <a:prstGeom prst="rect">
                  <a:avLst/>
                </a:prstGeom>
                <a:noFill/>
                <a:ln w="19050">
                  <a:noFill/>
                </a:ln>
              </p:spPr>
              <p:txBody>
                <a:bodyPr wrap="square" rtlCol="0">
                  <a:spAutoFit/>
                </a:bodyPr>
                <a:lstStyle/>
                <a:p>
                  <a:r>
                    <a:rPr lang="en-US" dirty="0">
                      <a:solidFill>
                        <a:schemeClr val="bg1"/>
                      </a:solidFill>
                    </a:rPr>
                    <a:t>Outer Layer: </a:t>
                  </a:r>
                  <a:br>
                    <a:rPr lang="en-US" dirty="0">
                      <a:solidFill>
                        <a:schemeClr val="bg1"/>
                      </a:solidFill>
                    </a:rPr>
                  </a:br>
                  <a:r>
                    <a:rPr lang="en-US" dirty="0">
                      <a:solidFill>
                        <a:schemeClr val="bg1"/>
                      </a:solidFill>
                    </a:rPr>
                    <a:t>	Updates   </a:t>
                  </a:r>
                  <a14:m>
                    <m:oMath xmlns:m="http://schemas.openxmlformats.org/officeDocument/2006/math">
                      <m:sSubSup>
                        <m:sSubSupPr>
                          <m:ctrlPr>
                            <a:rPr lang="en-US" b="0" i="1" smtClean="0">
                              <a:solidFill>
                                <a:schemeClr val="bg1"/>
                              </a:solidFill>
                              <a:latin typeface="Cambria Math" panose="02040503050406030204" pitchFamily="18" charset="0"/>
                            </a:rPr>
                          </m:ctrlPr>
                        </m:sSubSupPr>
                        <m:e>
                          <m:r>
                            <a:rPr lang="en-US" b="0" i="1" smtClean="0">
                              <a:solidFill>
                                <a:schemeClr val="bg1"/>
                              </a:solidFill>
                              <a:latin typeface="Cambria Math" panose="02040503050406030204" pitchFamily="18" charset="0"/>
                            </a:rPr>
                            <m:t>𝑢</m:t>
                          </m:r>
                        </m:e>
                        <m:sub>
                          <m:r>
                            <a:rPr lang="en-US" b="0" i="1" smtClean="0">
                              <a:solidFill>
                                <a:schemeClr val="bg1"/>
                              </a:solidFill>
                              <a:latin typeface="Cambria Math" panose="02040503050406030204" pitchFamily="18" charset="0"/>
                            </a:rPr>
                            <m:t>𝑘</m:t>
                          </m:r>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𝑘</m:t>
                          </m:r>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𝐿</m:t>
                          </m:r>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1</m:t>
                          </m:r>
                        </m:sub>
                        <m:sup>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𝑖</m:t>
                          </m:r>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1</m:t>
                          </m:r>
                          <m:r>
                            <a:rPr lang="en-US" b="0" i="1" smtClean="0">
                              <a:solidFill>
                                <a:schemeClr val="bg1"/>
                              </a:solidFill>
                              <a:latin typeface="Cambria Math" panose="02040503050406030204" pitchFamily="18" charset="0"/>
                            </a:rPr>
                            <m:t>)</m:t>
                          </m:r>
                        </m:sup>
                      </m:sSubSup>
                    </m:oMath>
                  </a14:m>
                  <a:r>
                    <a:rPr lang="en-US" dirty="0">
                      <a:solidFill>
                        <a:schemeClr val="bg1"/>
                      </a:solidFill>
                    </a:rPr>
                    <a:t> given </a:t>
                  </a:r>
                  <a14:m>
                    <m:oMath xmlns:m="http://schemas.openxmlformats.org/officeDocument/2006/math">
                      <m:sSubSup>
                        <m:sSubSupPr>
                          <m:ctrlPr>
                            <a:rPr lang="en-US" b="0" i="1" smtClean="0">
                              <a:solidFill>
                                <a:schemeClr val="bg1"/>
                              </a:solidFill>
                              <a:latin typeface="Cambria Math" panose="02040503050406030204" pitchFamily="18" charset="0"/>
                            </a:rPr>
                          </m:ctrlPr>
                        </m:sSubSupPr>
                        <m:e>
                          <m:r>
                            <a:rPr lang="en-US" b="0" i="1" smtClean="0">
                              <a:solidFill>
                                <a:schemeClr val="bg1"/>
                              </a:solidFill>
                              <a:latin typeface="Cambria Math" panose="02040503050406030204" pitchFamily="18" charset="0"/>
                            </a:rPr>
                            <m:t>𝐽</m:t>
                          </m:r>
                        </m:e>
                        <m:sub>
                          <m:r>
                            <a:rPr lang="en-US" b="0" i="1" smtClean="0">
                              <a:solidFill>
                                <a:schemeClr val="bg1"/>
                              </a:solidFill>
                              <a:latin typeface="Cambria Math" panose="02040503050406030204" pitchFamily="18" charset="0"/>
                            </a:rPr>
                            <m:t>𝑘</m:t>
                          </m:r>
                        </m:sub>
                        <m:sup>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𝑖</m:t>
                          </m:r>
                          <m:r>
                            <a:rPr lang="en-US" b="0" i="1" smtClean="0">
                              <a:solidFill>
                                <a:schemeClr val="bg1"/>
                              </a:solidFill>
                              <a:latin typeface="Cambria Math" panose="02040503050406030204" pitchFamily="18" charset="0"/>
                            </a:rPr>
                            <m:t>)</m:t>
                          </m:r>
                        </m:sup>
                      </m:sSubSup>
                    </m:oMath>
                  </a14:m>
                  <a:endParaRPr lang="en-US" dirty="0">
                    <a:solidFill>
                      <a:schemeClr val="bg1"/>
                    </a:solidFill>
                  </a:endParaRPr>
                </a:p>
              </p:txBody>
            </p:sp>
          </mc:Choice>
          <mc:Fallback xmlns="">
            <p:sp>
              <p:nvSpPr>
                <p:cNvPr id="24" name="TextBox 23">
                  <a:extLst>
                    <a:ext uri="{FF2B5EF4-FFF2-40B4-BE49-F238E27FC236}">
                      <a16:creationId xmlns:a16="http://schemas.microsoft.com/office/drawing/2014/main" id="{0A07662B-D34A-1D78-02B3-C7598E3F0473}"/>
                    </a:ext>
                  </a:extLst>
                </p:cNvPr>
                <p:cNvSpPr txBox="1">
                  <a:spLocks noRot="1" noChangeAspect="1" noMove="1" noResize="1" noEditPoints="1" noAdjustHandles="1" noChangeArrowheads="1" noChangeShapeType="1" noTextEdit="1"/>
                </p:cNvSpPr>
                <p:nvPr/>
              </p:nvSpPr>
              <p:spPr>
                <a:xfrm>
                  <a:off x="3417044" y="4097017"/>
                  <a:ext cx="4206628" cy="742263"/>
                </a:xfrm>
                <a:prstGeom prst="rect">
                  <a:avLst/>
                </a:prstGeom>
                <a:blipFill>
                  <a:blip r:embed="rId3"/>
                  <a:stretch>
                    <a:fillRect l="-1304" t="-4098" b="-7377"/>
                  </a:stretch>
                </a:blipFill>
                <a:ln w="19050">
                  <a:noFill/>
                </a:ln>
              </p:spPr>
              <p:txBody>
                <a:bodyPr/>
                <a:lstStyle/>
                <a:p>
                  <a:r>
                    <a:rPr lang="en-US">
                      <a:noFill/>
                    </a:rPr>
                    <a:t> </a:t>
                  </a:r>
                </a:p>
              </p:txBody>
            </p:sp>
          </mc:Fallback>
        </mc:AlternateContent>
      </p:grpSp>
      <p:sp>
        <p:nvSpPr>
          <p:cNvPr id="4" name="Slide Number Placeholder 3">
            <a:extLst>
              <a:ext uri="{FF2B5EF4-FFF2-40B4-BE49-F238E27FC236}">
                <a16:creationId xmlns:a16="http://schemas.microsoft.com/office/drawing/2014/main" id="{E7968B58-A61A-A92C-E48A-7B7F55D319E9}"/>
              </a:ext>
            </a:extLst>
          </p:cNvPr>
          <p:cNvSpPr>
            <a:spLocks noGrp="1"/>
          </p:cNvSpPr>
          <p:nvPr>
            <p:ph type="sldNum" sz="quarter" idx="12"/>
          </p:nvPr>
        </p:nvSpPr>
        <p:spPr/>
        <p:txBody>
          <a:bodyPr/>
          <a:lstStyle/>
          <a:p>
            <a:fld id="{16DBD0CC-423F-4B58-AFF5-83B6DD233671}" type="slidenum">
              <a:rPr lang="en-IL" smtClean="0"/>
              <a:t>14</a:t>
            </a:fld>
            <a:endParaRPr lang="en-IL" dirty="0"/>
          </a:p>
        </p:txBody>
      </p:sp>
      <p:pic>
        <p:nvPicPr>
          <p:cNvPr id="5" name="Picture 4">
            <a:extLst>
              <a:ext uri="{FF2B5EF4-FFF2-40B4-BE49-F238E27FC236}">
                <a16:creationId xmlns:a16="http://schemas.microsoft.com/office/drawing/2014/main" id="{28DCAEAC-60F6-9E8C-F916-4A34FD5C09E7}"/>
              </a:ext>
            </a:extLst>
          </p:cNvPr>
          <p:cNvPicPr>
            <a:picLocks noChangeAspect="1"/>
          </p:cNvPicPr>
          <p:nvPr/>
        </p:nvPicPr>
        <p:blipFill>
          <a:blip r:embed="rId4"/>
          <a:stretch>
            <a:fillRect/>
          </a:stretch>
        </p:blipFill>
        <p:spPr>
          <a:xfrm>
            <a:off x="1244857" y="1320139"/>
            <a:ext cx="9702286" cy="1109234"/>
          </a:xfrm>
          <a:prstGeom prst="rect">
            <a:avLst/>
          </a:prstGeom>
        </p:spPr>
      </p:pic>
      <p:pic>
        <p:nvPicPr>
          <p:cNvPr id="6" name="Picture 5">
            <a:extLst>
              <a:ext uri="{FF2B5EF4-FFF2-40B4-BE49-F238E27FC236}">
                <a16:creationId xmlns:a16="http://schemas.microsoft.com/office/drawing/2014/main" id="{0A2E8FCD-DBF9-B93E-F88B-7CC8B07B2F28}"/>
              </a:ext>
            </a:extLst>
          </p:cNvPr>
          <p:cNvPicPr>
            <a:picLocks noChangeAspect="1"/>
          </p:cNvPicPr>
          <p:nvPr/>
        </p:nvPicPr>
        <p:blipFill>
          <a:blip r:embed="rId5"/>
          <a:stretch>
            <a:fillRect/>
          </a:stretch>
        </p:blipFill>
        <p:spPr>
          <a:xfrm>
            <a:off x="1540990" y="2702392"/>
            <a:ext cx="9110020" cy="893912"/>
          </a:xfrm>
          <a:prstGeom prst="rect">
            <a:avLst/>
          </a:prstGeom>
        </p:spPr>
      </p:pic>
      <p:sp>
        <p:nvSpPr>
          <p:cNvPr id="7" name="TextBox 6">
            <a:extLst>
              <a:ext uri="{FF2B5EF4-FFF2-40B4-BE49-F238E27FC236}">
                <a16:creationId xmlns:a16="http://schemas.microsoft.com/office/drawing/2014/main" id="{CD9CD273-D16D-24BC-9B85-6079130ECF05}"/>
              </a:ext>
            </a:extLst>
          </p:cNvPr>
          <p:cNvSpPr txBox="1"/>
          <p:nvPr/>
        </p:nvSpPr>
        <p:spPr>
          <a:xfrm>
            <a:off x="373780" y="470169"/>
            <a:ext cx="8500147" cy="707886"/>
          </a:xfrm>
          <a:prstGeom prst="rect">
            <a:avLst/>
          </a:prstGeom>
          <a:noFill/>
        </p:spPr>
        <p:txBody>
          <a:bodyPr wrap="none" rtlCol="1">
            <a:spAutoFit/>
          </a:bodyPr>
          <a:lstStyle/>
          <a:p>
            <a:r>
              <a:rPr lang="en-US" sz="4000" dirty="0"/>
              <a:t>Planning in the Generalized Belief Space</a:t>
            </a:r>
            <a:endParaRPr lang="he-IL" sz="4000" dirty="0"/>
          </a:p>
        </p:txBody>
      </p:sp>
      <p:grpSp>
        <p:nvGrpSpPr>
          <p:cNvPr id="16" name="Group 15">
            <a:extLst>
              <a:ext uri="{FF2B5EF4-FFF2-40B4-BE49-F238E27FC236}">
                <a16:creationId xmlns:a16="http://schemas.microsoft.com/office/drawing/2014/main" id="{6E76F4D6-93AA-CD80-2E4C-FDEA6034BB17}"/>
              </a:ext>
            </a:extLst>
          </p:cNvPr>
          <p:cNvGrpSpPr/>
          <p:nvPr/>
        </p:nvGrpSpPr>
        <p:grpSpPr>
          <a:xfrm>
            <a:off x="680984" y="3863267"/>
            <a:ext cx="10694129" cy="2748038"/>
            <a:chOff x="1519184" y="3973437"/>
            <a:chExt cx="10694129" cy="2748038"/>
          </a:xfrm>
        </p:grpSpPr>
        <p:sp>
          <p:nvSpPr>
            <p:cNvPr id="8" name="Rectangle 7">
              <a:extLst>
                <a:ext uri="{FF2B5EF4-FFF2-40B4-BE49-F238E27FC236}">
                  <a16:creationId xmlns:a16="http://schemas.microsoft.com/office/drawing/2014/main" id="{04D11B5F-B5F3-408F-7142-69498FC82CFA}"/>
                </a:ext>
              </a:extLst>
            </p:cNvPr>
            <p:cNvSpPr/>
            <p:nvPr/>
          </p:nvSpPr>
          <p:spPr>
            <a:xfrm>
              <a:off x="4122917" y="3973437"/>
              <a:ext cx="5340854" cy="2748038"/>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dirty="0">
                <a:solidFill>
                  <a:schemeClr val="tx1"/>
                </a:solidFill>
              </a:endParaRPr>
            </a:p>
          </p:txBody>
        </p:sp>
        <p:cxnSp>
          <p:nvCxnSpPr>
            <p:cNvPr id="10" name="Straight Arrow Connector 9">
              <a:extLst>
                <a:ext uri="{FF2B5EF4-FFF2-40B4-BE49-F238E27FC236}">
                  <a16:creationId xmlns:a16="http://schemas.microsoft.com/office/drawing/2014/main" id="{8B6E6BA8-DC49-92F0-B9FA-95E172CDAF0F}"/>
                </a:ext>
              </a:extLst>
            </p:cNvPr>
            <p:cNvCxnSpPr>
              <a:cxnSpLocks/>
            </p:cNvCxnSpPr>
            <p:nvPr/>
          </p:nvCxnSpPr>
          <p:spPr>
            <a:xfrm>
              <a:off x="2566931" y="5774109"/>
              <a:ext cx="2078123" cy="0"/>
            </a:xfrm>
            <a:prstGeom prst="straightConnector1">
              <a:avLst/>
            </a:prstGeom>
            <a:ln w="762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C43E380C-C5FC-FCDA-D987-735276517EDF}"/>
                </a:ext>
              </a:extLst>
            </p:cNvPr>
            <p:cNvCxnSpPr>
              <a:cxnSpLocks/>
              <a:stCxn id="26" idx="3"/>
            </p:cNvCxnSpPr>
            <p:nvPr/>
          </p:nvCxnSpPr>
          <p:spPr>
            <a:xfrm flipV="1">
              <a:off x="9089834" y="5264227"/>
              <a:ext cx="1857309" cy="23242"/>
            </a:xfrm>
            <a:prstGeom prst="straightConnector1">
              <a:avLst/>
            </a:prstGeom>
            <a:ln w="762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9A92F4D8-18B0-77CB-842A-DA9CADB2FB10}"/>
                    </a:ext>
                  </a:extLst>
                </p:cNvPr>
                <p:cNvSpPr txBox="1"/>
                <p:nvPr/>
              </p:nvSpPr>
              <p:spPr>
                <a:xfrm>
                  <a:off x="1519184" y="5558665"/>
                  <a:ext cx="1127745" cy="4308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𝑔𝑏</m:t>
                        </m:r>
                        <m:d>
                          <m:dPr>
                            <m:ctrlPr>
                              <a:rPr lang="en-US" sz="2200" b="0" i="1" smtClean="0">
                                <a:latin typeface="Cambria Math" panose="02040503050406030204" pitchFamily="18" charset="0"/>
                              </a:rPr>
                            </m:ctrlPr>
                          </m:dPr>
                          <m:e>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𝑋</m:t>
                                </m:r>
                              </m:e>
                              <m:sub>
                                <m:r>
                                  <a:rPr lang="en-US" sz="2200" b="0" i="1" smtClean="0">
                                    <a:latin typeface="Cambria Math" panose="02040503050406030204" pitchFamily="18" charset="0"/>
                                  </a:rPr>
                                  <m:t>𝑘</m:t>
                                </m:r>
                              </m:sub>
                            </m:sSub>
                          </m:e>
                        </m:d>
                      </m:oMath>
                    </m:oMathPara>
                  </a14:m>
                  <a:endParaRPr lang="en-US" sz="2200" dirty="0"/>
                </a:p>
              </p:txBody>
            </p:sp>
          </mc:Choice>
          <mc:Fallback xmlns="">
            <p:sp>
              <p:nvSpPr>
                <p:cNvPr id="13" name="TextBox 12">
                  <a:extLst>
                    <a:ext uri="{FF2B5EF4-FFF2-40B4-BE49-F238E27FC236}">
                      <a16:creationId xmlns:a16="http://schemas.microsoft.com/office/drawing/2014/main" id="{9A92F4D8-18B0-77CB-842A-DA9CADB2FB10}"/>
                    </a:ext>
                  </a:extLst>
                </p:cNvPr>
                <p:cNvSpPr txBox="1">
                  <a:spLocks noRot="1" noChangeAspect="1" noMove="1" noResize="1" noEditPoints="1" noAdjustHandles="1" noChangeArrowheads="1" noChangeShapeType="1" noTextEdit="1"/>
                </p:cNvSpPr>
                <p:nvPr/>
              </p:nvSpPr>
              <p:spPr>
                <a:xfrm>
                  <a:off x="1519184" y="5558665"/>
                  <a:ext cx="1127745" cy="430887"/>
                </a:xfrm>
                <a:prstGeom prst="rect">
                  <a:avLst/>
                </a:prstGeom>
                <a:blipFill>
                  <a:blip r:embed="rId6"/>
                  <a:stretch>
                    <a:fillRect l="-541" b="-17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E439FDE4-5D1F-7839-1054-ECFE59D2F001}"/>
                    </a:ext>
                  </a:extLst>
                </p:cNvPr>
                <p:cNvSpPr txBox="1"/>
                <p:nvPr/>
              </p:nvSpPr>
              <p:spPr>
                <a:xfrm>
                  <a:off x="10939759" y="5015018"/>
                  <a:ext cx="1273554" cy="4308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sz="2200" b="0" i="1" smtClean="0">
                                <a:latin typeface="Cambria Math" panose="02040503050406030204" pitchFamily="18" charset="0"/>
                              </a:rPr>
                            </m:ctrlPr>
                          </m:sSubSupPr>
                          <m:e>
                            <m:r>
                              <a:rPr lang="en-US" sz="2200" b="0" i="1" smtClean="0">
                                <a:latin typeface="Cambria Math" panose="02040503050406030204" pitchFamily="18" charset="0"/>
                              </a:rPr>
                              <m:t>𝑢</m:t>
                            </m:r>
                          </m:e>
                          <m:sub>
                            <m:r>
                              <a:rPr lang="en-US" sz="2200" b="0" i="1" smtClean="0">
                                <a:latin typeface="Cambria Math" panose="02040503050406030204" pitchFamily="18" charset="0"/>
                              </a:rPr>
                              <m:t>𝑘</m:t>
                            </m:r>
                            <m:r>
                              <a:rPr lang="en-US" sz="2200" b="0" i="1" smtClean="0">
                                <a:latin typeface="Cambria Math" panose="02040503050406030204" pitchFamily="18" charset="0"/>
                              </a:rPr>
                              <m:t>:</m:t>
                            </m:r>
                            <m:r>
                              <a:rPr lang="en-US" sz="2200" b="0" i="1" smtClean="0">
                                <a:latin typeface="Cambria Math" panose="02040503050406030204" pitchFamily="18" charset="0"/>
                              </a:rPr>
                              <m:t>𝑘</m:t>
                            </m:r>
                            <m:r>
                              <a:rPr lang="en-US" sz="2200" b="0" i="1" smtClean="0">
                                <a:latin typeface="Cambria Math" panose="02040503050406030204" pitchFamily="18" charset="0"/>
                              </a:rPr>
                              <m:t>+</m:t>
                            </m:r>
                            <m:r>
                              <a:rPr lang="en-US" sz="2200" b="0" i="1" smtClean="0">
                                <a:latin typeface="Cambria Math" panose="02040503050406030204" pitchFamily="18" charset="0"/>
                              </a:rPr>
                              <m:t>𝐿</m:t>
                            </m:r>
                            <m:r>
                              <a:rPr lang="en-US" sz="2200" b="0" i="1" smtClean="0">
                                <a:latin typeface="Cambria Math" panose="02040503050406030204" pitchFamily="18" charset="0"/>
                              </a:rPr>
                              <m:t>−</m:t>
                            </m:r>
                            <m:r>
                              <a:rPr lang="en-US" sz="2200" b="0" i="1" smtClean="0">
                                <a:latin typeface="Cambria Math" panose="02040503050406030204" pitchFamily="18" charset="0"/>
                              </a:rPr>
                              <m:t>1</m:t>
                            </m:r>
                          </m:sub>
                          <m:sup>
                            <m:r>
                              <a:rPr lang="en-US" sz="2200" b="0" i="1" smtClean="0">
                                <a:latin typeface="Cambria Math" panose="02040503050406030204" pitchFamily="18" charset="0"/>
                              </a:rPr>
                              <m:t>⋆</m:t>
                            </m:r>
                          </m:sup>
                        </m:sSubSup>
                      </m:oMath>
                    </m:oMathPara>
                  </a14:m>
                  <a:endParaRPr lang="en-US" sz="2200" dirty="0"/>
                </a:p>
              </p:txBody>
            </p:sp>
          </mc:Choice>
          <mc:Fallback xmlns="">
            <p:sp>
              <p:nvSpPr>
                <p:cNvPr id="14" name="TextBox 13">
                  <a:extLst>
                    <a:ext uri="{FF2B5EF4-FFF2-40B4-BE49-F238E27FC236}">
                      <a16:creationId xmlns:a16="http://schemas.microsoft.com/office/drawing/2014/main" id="{E439FDE4-5D1F-7839-1054-ECFE59D2F001}"/>
                    </a:ext>
                  </a:extLst>
                </p:cNvPr>
                <p:cNvSpPr txBox="1">
                  <a:spLocks noRot="1" noChangeAspect="1" noMove="1" noResize="1" noEditPoints="1" noAdjustHandles="1" noChangeArrowheads="1" noChangeShapeType="1" noTextEdit="1"/>
                </p:cNvSpPr>
                <p:nvPr/>
              </p:nvSpPr>
              <p:spPr>
                <a:xfrm>
                  <a:off x="10939759" y="5015018"/>
                  <a:ext cx="1273554" cy="430887"/>
                </a:xfrm>
                <a:prstGeom prst="rect">
                  <a:avLst/>
                </a:prstGeom>
                <a:blipFill>
                  <a:blip r:embed="rId7"/>
                  <a:stretch>
                    <a:fillRect b="-4286"/>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182CDFE6-521C-AC7F-30F8-DB7E0E880EDC}"/>
                  </a:ext>
                </a:extLst>
              </p:cNvPr>
              <p:cNvSpPr/>
              <p:nvPr/>
            </p:nvSpPr>
            <p:spPr>
              <a:xfrm>
                <a:off x="3806854" y="4907362"/>
                <a:ext cx="4296579" cy="1200839"/>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Inner Layer: </a:t>
                </a:r>
              </a:p>
              <a:p>
                <a:r>
                  <a:rPr lang="en-US" dirty="0"/>
                  <a:t>	Computes   </a:t>
                </a:r>
                <a14:m>
                  <m:oMath xmlns:m="http://schemas.openxmlformats.org/officeDocument/2006/math">
                    <m:sSubSup>
                      <m:sSubSupPr>
                        <m:ctrlPr>
                          <a:rPr lang="en-US" b="0" i="1" smtClean="0">
                            <a:latin typeface="Cambria Math" panose="02040503050406030204" pitchFamily="18" charset="0"/>
                          </a:rPr>
                        </m:ctrlPr>
                      </m:sSubSupPr>
                      <m:e>
                        <m:r>
                          <a:rPr lang="en-US" i="1">
                            <a:latin typeface="Cambria Math" panose="02040503050406030204" pitchFamily="18" charset="0"/>
                          </a:rPr>
                          <m:t>𝐽</m:t>
                        </m:r>
                      </m:e>
                      <m:sub>
                        <m:r>
                          <a:rPr lang="en-US" i="1">
                            <a:latin typeface="Cambria Math" panose="02040503050406030204" pitchFamily="18" charset="0"/>
                          </a:rPr>
                          <m:t>𝑘</m:t>
                        </m:r>
                      </m:sub>
                      <m:sup>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m:t>
                        </m:r>
                      </m:sup>
                    </m:sSubSup>
                  </m:oMath>
                </a14:m>
                <a:r>
                  <a:rPr lang="en-US" dirty="0"/>
                  <a:t> given  </a:t>
                </a:r>
                <a14:m>
                  <m:oMath xmlns:m="http://schemas.openxmlformats.org/officeDocument/2006/math">
                    <m:sSubSup>
                      <m:sSubSupPr>
                        <m:ctrlPr>
                          <a:rPr lang="en-US" i="1">
                            <a:solidFill>
                              <a:schemeClr val="bg1"/>
                            </a:solidFill>
                            <a:latin typeface="Cambria Math" panose="02040503050406030204" pitchFamily="18" charset="0"/>
                          </a:rPr>
                        </m:ctrlPr>
                      </m:sSubSupPr>
                      <m:e>
                        <m:r>
                          <a:rPr lang="en-US" i="1">
                            <a:solidFill>
                              <a:schemeClr val="bg1"/>
                            </a:solidFill>
                            <a:latin typeface="Cambria Math" panose="02040503050406030204" pitchFamily="18" charset="0"/>
                          </a:rPr>
                          <m:t>𝑢</m:t>
                        </m:r>
                      </m:e>
                      <m:sub>
                        <m:r>
                          <a:rPr lang="en-US" i="1">
                            <a:solidFill>
                              <a:schemeClr val="bg1"/>
                            </a:solidFill>
                            <a:latin typeface="Cambria Math" panose="02040503050406030204" pitchFamily="18" charset="0"/>
                          </a:rPr>
                          <m:t>𝑘</m:t>
                        </m:r>
                        <m:r>
                          <a:rPr lang="en-US" i="1">
                            <a:solidFill>
                              <a:schemeClr val="bg1"/>
                            </a:solidFill>
                            <a:latin typeface="Cambria Math" panose="02040503050406030204" pitchFamily="18" charset="0"/>
                          </a:rPr>
                          <m:t>:</m:t>
                        </m:r>
                        <m:r>
                          <a:rPr lang="en-US" i="1">
                            <a:solidFill>
                              <a:schemeClr val="bg1"/>
                            </a:solidFill>
                            <a:latin typeface="Cambria Math" panose="02040503050406030204" pitchFamily="18" charset="0"/>
                          </a:rPr>
                          <m:t>𝑘</m:t>
                        </m:r>
                        <m:r>
                          <a:rPr lang="en-US" i="1">
                            <a:solidFill>
                              <a:schemeClr val="bg1"/>
                            </a:solidFill>
                            <a:latin typeface="Cambria Math" panose="02040503050406030204" pitchFamily="18" charset="0"/>
                          </a:rPr>
                          <m:t>+</m:t>
                        </m:r>
                        <m:r>
                          <a:rPr lang="en-US" i="1">
                            <a:solidFill>
                              <a:schemeClr val="bg1"/>
                            </a:solidFill>
                            <a:latin typeface="Cambria Math" panose="02040503050406030204" pitchFamily="18" charset="0"/>
                          </a:rPr>
                          <m:t>𝐿</m:t>
                        </m:r>
                        <m:r>
                          <a:rPr lang="en-US" i="1">
                            <a:solidFill>
                              <a:schemeClr val="bg1"/>
                            </a:solidFill>
                            <a:latin typeface="Cambria Math" panose="02040503050406030204" pitchFamily="18" charset="0"/>
                          </a:rPr>
                          <m:t>−</m:t>
                        </m:r>
                        <m:r>
                          <a:rPr lang="en-US" i="1">
                            <a:solidFill>
                              <a:schemeClr val="bg1"/>
                            </a:solidFill>
                            <a:latin typeface="Cambria Math" panose="02040503050406030204" pitchFamily="18" charset="0"/>
                          </a:rPr>
                          <m:t>1</m:t>
                        </m:r>
                      </m:sub>
                      <m:sup>
                        <m:r>
                          <a:rPr lang="en-US" i="1">
                            <a:solidFill>
                              <a:schemeClr val="bg1"/>
                            </a:solidFill>
                            <a:latin typeface="Cambria Math" panose="02040503050406030204" pitchFamily="18" charset="0"/>
                          </a:rPr>
                          <m:t>(</m:t>
                        </m:r>
                        <m:r>
                          <a:rPr lang="en-US" i="1">
                            <a:solidFill>
                              <a:schemeClr val="bg1"/>
                            </a:solidFill>
                            <a:latin typeface="Cambria Math" panose="02040503050406030204" pitchFamily="18" charset="0"/>
                          </a:rPr>
                          <m:t>𝑖</m:t>
                        </m:r>
                        <m:r>
                          <a:rPr lang="en-US" i="1">
                            <a:solidFill>
                              <a:schemeClr val="bg1"/>
                            </a:solidFill>
                            <a:latin typeface="Cambria Math" panose="02040503050406030204" pitchFamily="18" charset="0"/>
                          </a:rPr>
                          <m:t>)</m:t>
                        </m:r>
                      </m:sup>
                    </m:sSubSup>
                  </m:oMath>
                </a14:m>
                <a:endParaRPr lang="en-US" dirty="0"/>
              </a:p>
            </p:txBody>
          </p:sp>
        </mc:Choice>
        <mc:Fallback xmlns="">
          <p:sp>
            <p:nvSpPr>
              <p:cNvPr id="17" name="Rectangle 16">
                <a:extLst>
                  <a:ext uri="{FF2B5EF4-FFF2-40B4-BE49-F238E27FC236}">
                    <a16:creationId xmlns:a16="http://schemas.microsoft.com/office/drawing/2014/main" id="{182CDFE6-521C-AC7F-30F8-DB7E0E880EDC}"/>
                  </a:ext>
                </a:extLst>
              </p:cNvPr>
              <p:cNvSpPr>
                <a:spLocks noRot="1" noChangeAspect="1" noMove="1" noResize="1" noEditPoints="1" noAdjustHandles="1" noChangeArrowheads="1" noChangeShapeType="1" noTextEdit="1"/>
              </p:cNvSpPr>
              <p:nvPr/>
            </p:nvSpPr>
            <p:spPr>
              <a:xfrm>
                <a:off x="3806854" y="4907362"/>
                <a:ext cx="4296579" cy="1200839"/>
              </a:xfrm>
              <a:prstGeom prst="rect">
                <a:avLst/>
              </a:prstGeom>
              <a:blipFill>
                <a:blip r:embed="rId8"/>
                <a:stretch>
                  <a:fillRect l="-990"/>
                </a:stretch>
              </a:blipFill>
            </p:spPr>
            <p:txBody>
              <a:bodyPr/>
              <a:lstStyle/>
              <a:p>
                <a:r>
                  <a:rPr lang="en-US">
                    <a:noFill/>
                  </a:rPr>
                  <a:t> </a:t>
                </a:r>
              </a:p>
            </p:txBody>
          </p:sp>
        </mc:Fallback>
      </mc:AlternateContent>
      <p:cxnSp>
        <p:nvCxnSpPr>
          <p:cNvPr id="30" name="Straight Arrow Connector 29">
            <a:extLst>
              <a:ext uri="{FF2B5EF4-FFF2-40B4-BE49-F238E27FC236}">
                <a16:creationId xmlns:a16="http://schemas.microsoft.com/office/drawing/2014/main" id="{DFAE6DF9-0CA5-48A5-4911-FCE41E5CF598}"/>
              </a:ext>
            </a:extLst>
          </p:cNvPr>
          <p:cNvCxnSpPr>
            <a:cxnSpLocks/>
          </p:cNvCxnSpPr>
          <p:nvPr/>
        </p:nvCxnSpPr>
        <p:spPr>
          <a:xfrm flipV="1">
            <a:off x="6268598" y="4839280"/>
            <a:ext cx="507048" cy="609215"/>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33" name="Straight Arrow Connector 32">
            <a:extLst>
              <a:ext uri="{FF2B5EF4-FFF2-40B4-BE49-F238E27FC236}">
                <a16:creationId xmlns:a16="http://schemas.microsoft.com/office/drawing/2014/main" id="{4326086E-119D-F100-37BA-147FC752AEA3}"/>
              </a:ext>
            </a:extLst>
          </p:cNvPr>
          <p:cNvCxnSpPr>
            <a:cxnSpLocks/>
          </p:cNvCxnSpPr>
          <p:nvPr/>
        </p:nvCxnSpPr>
        <p:spPr>
          <a:xfrm>
            <a:off x="5717754" y="4864525"/>
            <a:ext cx="1222873" cy="652052"/>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grpSp>
        <p:nvGrpSpPr>
          <p:cNvPr id="23" name="Group 22">
            <a:extLst>
              <a:ext uri="{FF2B5EF4-FFF2-40B4-BE49-F238E27FC236}">
                <a16:creationId xmlns:a16="http://schemas.microsoft.com/office/drawing/2014/main" id="{9F2A2BC5-D6E5-527A-EA84-E77383D06CE7}"/>
              </a:ext>
            </a:extLst>
          </p:cNvPr>
          <p:cNvGrpSpPr/>
          <p:nvPr/>
        </p:nvGrpSpPr>
        <p:grpSpPr>
          <a:xfrm rot="20703344">
            <a:off x="489830" y="3759527"/>
            <a:ext cx="2362070" cy="1417242"/>
            <a:chOff x="607086" y="4798113"/>
            <a:chExt cx="3248665" cy="1949199"/>
          </a:xfrm>
        </p:grpSpPr>
        <p:pic>
          <p:nvPicPr>
            <p:cNvPr id="27" name="Picture 26" descr="A picture containing text, tool&#10;&#10;Description automatically generated">
              <a:extLst>
                <a:ext uri="{FF2B5EF4-FFF2-40B4-BE49-F238E27FC236}">
                  <a16:creationId xmlns:a16="http://schemas.microsoft.com/office/drawing/2014/main" id="{CD767712-253E-F01B-4E2D-48494EED392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07086" y="4798113"/>
              <a:ext cx="3248665" cy="1949199"/>
            </a:xfrm>
            <a:prstGeom prst="rect">
              <a:avLst/>
            </a:prstGeom>
          </p:spPr>
        </p:pic>
        <p:sp>
          <p:nvSpPr>
            <p:cNvPr id="28" name="TextBox 27">
              <a:extLst>
                <a:ext uri="{FF2B5EF4-FFF2-40B4-BE49-F238E27FC236}">
                  <a16:creationId xmlns:a16="http://schemas.microsoft.com/office/drawing/2014/main" id="{56E4394B-984D-B7A5-9992-9A7B24EF13CD}"/>
                </a:ext>
              </a:extLst>
            </p:cNvPr>
            <p:cNvSpPr txBox="1"/>
            <p:nvPr/>
          </p:nvSpPr>
          <p:spPr>
            <a:xfrm rot="21060723">
              <a:off x="1196590" y="5321112"/>
              <a:ext cx="2178347" cy="823506"/>
            </a:xfrm>
            <a:prstGeom prst="rect">
              <a:avLst/>
            </a:prstGeom>
            <a:noFill/>
          </p:spPr>
          <p:txBody>
            <a:bodyPr wrap="square" rtlCol="0">
              <a:spAutoFit/>
            </a:bodyPr>
            <a:lstStyle/>
            <a:p>
              <a:r>
                <a:rPr lang="en-US" sz="2000" b="1" dirty="0"/>
                <a:t>Do this until convergence</a:t>
              </a:r>
            </a:p>
          </p:txBody>
        </p:sp>
      </p:grpSp>
    </p:spTree>
    <p:extLst>
      <p:ext uri="{BB962C8B-B14F-4D97-AF65-F5344CB8AC3E}">
        <p14:creationId xmlns:p14="http://schemas.microsoft.com/office/powerpoint/2010/main" val="27958415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A439DBC-7B02-EF36-FC1A-6B89927425C7}"/>
              </a:ext>
            </a:extLst>
          </p:cNvPr>
          <p:cNvSpPr>
            <a:spLocks noGrp="1"/>
          </p:cNvSpPr>
          <p:nvPr>
            <p:ph type="sldNum" sz="quarter" idx="12"/>
          </p:nvPr>
        </p:nvSpPr>
        <p:spPr/>
        <p:txBody>
          <a:bodyPr/>
          <a:lstStyle/>
          <a:p>
            <a:fld id="{16DBD0CC-423F-4B58-AFF5-83B6DD233671}" type="slidenum">
              <a:rPr lang="en-IL" smtClean="0"/>
              <a:t>15</a:t>
            </a:fld>
            <a:endParaRPr lang="en-IL"/>
          </a:p>
        </p:txBody>
      </p:sp>
      <p:sp>
        <p:nvSpPr>
          <p:cNvPr id="8" name="TextBox 7">
            <a:extLst>
              <a:ext uri="{FF2B5EF4-FFF2-40B4-BE49-F238E27FC236}">
                <a16:creationId xmlns:a16="http://schemas.microsoft.com/office/drawing/2014/main" id="{355AF66F-B478-4BC9-9021-D291ECB4DCA6}"/>
              </a:ext>
            </a:extLst>
          </p:cNvPr>
          <p:cNvSpPr txBox="1"/>
          <p:nvPr/>
        </p:nvSpPr>
        <p:spPr>
          <a:xfrm>
            <a:off x="373780" y="470169"/>
            <a:ext cx="8522526" cy="707886"/>
          </a:xfrm>
          <a:prstGeom prst="rect">
            <a:avLst/>
          </a:prstGeom>
          <a:noFill/>
        </p:spPr>
        <p:txBody>
          <a:bodyPr wrap="none" rtlCol="1">
            <a:spAutoFit/>
          </a:bodyPr>
          <a:lstStyle/>
          <a:p>
            <a:r>
              <a:rPr lang="en-US" sz="4000" dirty="0"/>
              <a:t>Outer Layer – Inference over the control</a:t>
            </a:r>
            <a:endParaRPr lang="he-IL" sz="4000" dirty="0"/>
          </a:p>
        </p:txBody>
      </p:sp>
      <p:sp>
        <p:nvSpPr>
          <p:cNvPr id="24" name="TextBox 23">
            <a:extLst>
              <a:ext uri="{FF2B5EF4-FFF2-40B4-BE49-F238E27FC236}">
                <a16:creationId xmlns:a16="http://schemas.microsoft.com/office/drawing/2014/main" id="{D5513DE3-3E47-FB3F-0836-D7B7CECC65B9}"/>
              </a:ext>
            </a:extLst>
          </p:cNvPr>
          <p:cNvSpPr txBox="1"/>
          <p:nvPr/>
        </p:nvSpPr>
        <p:spPr>
          <a:xfrm>
            <a:off x="484743" y="1369395"/>
            <a:ext cx="6268596" cy="430887"/>
          </a:xfrm>
          <a:prstGeom prst="rect">
            <a:avLst/>
          </a:prstGeom>
          <a:noFill/>
        </p:spPr>
        <p:txBody>
          <a:bodyPr wrap="square">
            <a:spAutoFit/>
          </a:bodyPr>
          <a:lstStyle/>
          <a:p>
            <a:r>
              <a:rPr lang="en-US" sz="2200" u="sng" dirty="0"/>
              <a:t>Updating via Gradient Decent:</a:t>
            </a:r>
          </a:p>
        </p:txBody>
      </p:sp>
      <p:pic>
        <p:nvPicPr>
          <p:cNvPr id="7" name="Picture 6">
            <a:extLst>
              <a:ext uri="{FF2B5EF4-FFF2-40B4-BE49-F238E27FC236}">
                <a16:creationId xmlns:a16="http://schemas.microsoft.com/office/drawing/2014/main" id="{BB9A3C35-AAA5-6358-896F-1DABE39DF5F9}"/>
              </a:ext>
            </a:extLst>
          </p:cNvPr>
          <p:cNvPicPr>
            <a:picLocks noChangeAspect="1"/>
          </p:cNvPicPr>
          <p:nvPr/>
        </p:nvPicPr>
        <p:blipFill>
          <a:blip r:embed="rId3"/>
          <a:stretch>
            <a:fillRect/>
          </a:stretch>
        </p:blipFill>
        <p:spPr>
          <a:xfrm>
            <a:off x="7834012" y="1240036"/>
            <a:ext cx="4296375" cy="1216790"/>
          </a:xfrm>
          <a:prstGeom prst="rect">
            <a:avLst/>
          </a:prstGeom>
        </p:spPr>
      </p:pic>
      <p:grpSp>
        <p:nvGrpSpPr>
          <p:cNvPr id="11" name="Group 10">
            <a:extLst>
              <a:ext uri="{FF2B5EF4-FFF2-40B4-BE49-F238E27FC236}">
                <a16:creationId xmlns:a16="http://schemas.microsoft.com/office/drawing/2014/main" id="{6E0DD67D-9492-23DD-4FD2-406DCEEDAEBE}"/>
              </a:ext>
            </a:extLst>
          </p:cNvPr>
          <p:cNvGrpSpPr/>
          <p:nvPr/>
        </p:nvGrpSpPr>
        <p:grpSpPr>
          <a:xfrm>
            <a:off x="1050815" y="1774324"/>
            <a:ext cx="4296375" cy="857370"/>
            <a:chOff x="1050815" y="1774324"/>
            <a:chExt cx="4296375" cy="857370"/>
          </a:xfrm>
        </p:grpSpPr>
        <p:pic>
          <p:nvPicPr>
            <p:cNvPr id="9" name="Picture 8">
              <a:extLst>
                <a:ext uri="{FF2B5EF4-FFF2-40B4-BE49-F238E27FC236}">
                  <a16:creationId xmlns:a16="http://schemas.microsoft.com/office/drawing/2014/main" id="{14F787A0-F459-1423-BEC2-587F38CD9C8F}"/>
                </a:ext>
              </a:extLst>
            </p:cNvPr>
            <p:cNvPicPr>
              <a:picLocks noChangeAspect="1"/>
            </p:cNvPicPr>
            <p:nvPr/>
          </p:nvPicPr>
          <p:blipFill>
            <a:blip r:embed="rId4"/>
            <a:stretch>
              <a:fillRect/>
            </a:stretch>
          </p:blipFill>
          <p:spPr>
            <a:xfrm>
              <a:off x="1050815" y="1774324"/>
              <a:ext cx="4296375" cy="857370"/>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60A19B91-07B7-F89A-09D0-E7A47FA53E81}"/>
                    </a:ext>
                  </a:extLst>
                </p:cNvPr>
                <p:cNvSpPr txBox="1"/>
                <p:nvPr/>
              </p:nvSpPr>
              <p:spPr>
                <a:xfrm>
                  <a:off x="4869093" y="1870784"/>
                  <a:ext cx="434029"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m:t>
                        </m:r>
                        <m:r>
                          <a:rPr lang="en-US" sz="1400" b="0" i="1" smtClean="0">
                            <a:latin typeface="Cambria Math" panose="02040503050406030204" pitchFamily="18" charset="0"/>
                          </a:rPr>
                          <m:t>𝑖</m:t>
                        </m:r>
                        <m:r>
                          <a:rPr lang="en-US" sz="1400" b="0" i="1" smtClean="0">
                            <a:latin typeface="Cambria Math" panose="02040503050406030204" pitchFamily="18" charset="0"/>
                          </a:rPr>
                          <m:t>)</m:t>
                        </m:r>
                      </m:oMath>
                    </m:oMathPara>
                  </a14:m>
                  <a:endParaRPr lang="en-US" sz="1400" dirty="0"/>
                </a:p>
              </p:txBody>
            </p:sp>
          </mc:Choice>
          <mc:Fallback xmlns="">
            <p:sp>
              <p:nvSpPr>
                <p:cNvPr id="10" name="TextBox 9">
                  <a:extLst>
                    <a:ext uri="{FF2B5EF4-FFF2-40B4-BE49-F238E27FC236}">
                      <a16:creationId xmlns:a16="http://schemas.microsoft.com/office/drawing/2014/main" id="{60A19B91-07B7-F89A-09D0-E7A47FA53E81}"/>
                    </a:ext>
                  </a:extLst>
                </p:cNvPr>
                <p:cNvSpPr txBox="1">
                  <a:spLocks noRot="1" noChangeAspect="1" noMove="1" noResize="1" noEditPoints="1" noAdjustHandles="1" noChangeArrowheads="1" noChangeShapeType="1" noTextEdit="1"/>
                </p:cNvSpPr>
                <p:nvPr/>
              </p:nvSpPr>
              <p:spPr>
                <a:xfrm>
                  <a:off x="4869093" y="1870784"/>
                  <a:ext cx="434029" cy="307777"/>
                </a:xfrm>
                <a:prstGeom prst="rect">
                  <a:avLst/>
                </a:prstGeom>
                <a:blipFill>
                  <a:blip r:embed="rId5"/>
                  <a:stretch>
                    <a:fillRect b="-8000"/>
                  </a:stretch>
                </a:blipFill>
              </p:spPr>
              <p:txBody>
                <a:bodyPr/>
                <a:lstStyle/>
                <a:p>
                  <a:r>
                    <a:rPr lang="en-US">
                      <a:noFill/>
                    </a:rPr>
                    <a:t> </a:t>
                  </a:r>
                </a:p>
              </p:txBody>
            </p:sp>
          </mc:Fallback>
        </mc:AlternateContent>
      </p:grpSp>
      <p:grpSp>
        <p:nvGrpSpPr>
          <p:cNvPr id="15" name="Group 14">
            <a:extLst>
              <a:ext uri="{FF2B5EF4-FFF2-40B4-BE49-F238E27FC236}">
                <a16:creationId xmlns:a16="http://schemas.microsoft.com/office/drawing/2014/main" id="{85A3B0F5-B31A-8D5A-A687-D97E9110A796}"/>
              </a:ext>
            </a:extLst>
          </p:cNvPr>
          <p:cNvGrpSpPr/>
          <p:nvPr/>
        </p:nvGrpSpPr>
        <p:grpSpPr>
          <a:xfrm>
            <a:off x="504745" y="2832729"/>
            <a:ext cx="6340206" cy="1359350"/>
            <a:chOff x="504745" y="2832729"/>
            <a:chExt cx="6340206" cy="1359350"/>
          </a:xfrm>
        </p:grpSpPr>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15F0F5A9-17FF-4A87-9694-B0D4D96C8857}"/>
                    </a:ext>
                  </a:extLst>
                </p:cNvPr>
                <p:cNvSpPr txBox="1"/>
                <p:nvPr/>
              </p:nvSpPr>
              <p:spPr>
                <a:xfrm>
                  <a:off x="982902" y="3221621"/>
                  <a:ext cx="5272277" cy="970458"/>
                </a:xfrm>
                <a:prstGeom prst="rect">
                  <a:avLst/>
                </a:prstGeom>
                <a:noFill/>
              </p:spPr>
              <p:txBody>
                <a:bodyPr wrap="none" rtlCol="0">
                  <a:spAutoFit/>
                </a:bodyPr>
                <a:lstStyle/>
                <a:p>
                  <a14:m>
                    <m:oMath xmlns:m="http://schemas.openxmlformats.org/officeDocument/2006/math">
                      <m:d>
                        <m:dPr>
                          <m:begChr m:val="|"/>
                          <m:endChr m:val="|"/>
                          <m:ctrlPr>
                            <a:rPr lang="en-US" sz="2200" b="0" i="1" smtClean="0">
                              <a:latin typeface="Cambria Math" panose="02040503050406030204" pitchFamily="18" charset="0"/>
                            </a:rPr>
                          </m:ctrlPr>
                        </m:dPr>
                        <m:e>
                          <m:d>
                            <m:dPr>
                              <m:begChr m:val="|"/>
                              <m:endChr m:val="|"/>
                              <m:ctrlPr>
                                <a:rPr lang="en-US" sz="2200" b="0" i="1" smtClean="0">
                                  <a:latin typeface="Cambria Math" panose="02040503050406030204" pitchFamily="18" charset="0"/>
                                </a:rPr>
                              </m:ctrlPr>
                            </m:dPr>
                            <m:e>
                              <m:r>
                                <m:rPr>
                                  <m:sty m:val="p"/>
                                </m:rPr>
                                <a:rPr lang="en-US" sz="2400" i="1">
                                  <a:latin typeface="Cambria Math" panose="02040503050406030204" pitchFamily="18" charset="0"/>
                                  <a:ea typeface="Cambria Math" panose="02040503050406030204" pitchFamily="18" charset="0"/>
                                </a:rPr>
                                <m:t>∇</m:t>
                              </m:r>
                              <m:sSubSup>
                                <m:sSubSupPr>
                                  <m:ctrlPr>
                                    <a:rPr lang="en-US" sz="2200" b="0" i="1" smtClean="0">
                                      <a:latin typeface="Cambria Math" panose="02040503050406030204" pitchFamily="18" charset="0"/>
                                    </a:rPr>
                                  </m:ctrlPr>
                                </m:sSubSupPr>
                                <m:e>
                                  <m:r>
                                    <a:rPr lang="en-US" sz="2200" b="0" i="1" smtClean="0">
                                      <a:latin typeface="Cambria Math" panose="02040503050406030204" pitchFamily="18" charset="0"/>
                                    </a:rPr>
                                    <m:t>𝐽</m:t>
                                  </m:r>
                                </m:e>
                                <m:sub>
                                  <m:r>
                                    <a:rPr lang="en-US" sz="2200" b="0" i="1" smtClean="0">
                                      <a:latin typeface="Cambria Math" panose="02040503050406030204" pitchFamily="18" charset="0"/>
                                    </a:rPr>
                                    <m:t>𝑘</m:t>
                                  </m:r>
                                </m:sub>
                                <m:sup>
                                  <m:r>
                                    <a:rPr lang="en-US" sz="2200" b="0" i="1" smtClean="0">
                                      <a:latin typeface="Cambria Math" panose="02040503050406030204" pitchFamily="18" charset="0"/>
                                    </a:rPr>
                                    <m:t>(</m:t>
                                  </m:r>
                                  <m:r>
                                    <a:rPr lang="en-US" sz="2200" b="0" i="1" smtClean="0">
                                      <a:latin typeface="Cambria Math" panose="02040503050406030204" pitchFamily="18" charset="0"/>
                                    </a:rPr>
                                    <m:t>𝑖</m:t>
                                  </m:r>
                                  <m:r>
                                    <a:rPr lang="en-US" sz="2200" b="0" i="1" smtClean="0">
                                      <a:latin typeface="Cambria Math" panose="02040503050406030204" pitchFamily="18" charset="0"/>
                                    </a:rPr>
                                    <m:t>)</m:t>
                                  </m:r>
                                </m:sup>
                              </m:sSubSup>
                            </m:e>
                          </m:d>
                        </m:e>
                      </m:d>
                      <m:r>
                        <a:rPr lang="en-US" sz="2200" b="0" i="1" smtClean="0">
                          <a:latin typeface="Cambria Math" panose="02040503050406030204" pitchFamily="18" charset="0"/>
                        </a:rPr>
                        <m:t>&lt;</m:t>
                      </m:r>
                      <m:r>
                        <a:rPr lang="en-US" sz="2200" i="1">
                          <a:latin typeface="Cambria Math" panose="02040503050406030204" pitchFamily="18" charset="0"/>
                        </a:rPr>
                        <m:t>𝜖</m:t>
                      </m:r>
                    </m:oMath>
                  </a14:m>
                  <a:r>
                    <a:rPr lang="en-US" sz="2200" dirty="0"/>
                    <a:t> or </a:t>
                  </a:r>
                  <a14:m>
                    <m:oMath xmlns:m="http://schemas.openxmlformats.org/officeDocument/2006/math">
                      <m:d>
                        <m:dPr>
                          <m:begChr m:val="|"/>
                          <m:endChr m:val="|"/>
                          <m:ctrlPr>
                            <a:rPr lang="en-US" sz="2200" b="0" i="1" smtClean="0">
                              <a:latin typeface="Cambria Math" panose="02040503050406030204" pitchFamily="18" charset="0"/>
                            </a:rPr>
                          </m:ctrlPr>
                        </m:dPr>
                        <m:e>
                          <m:d>
                            <m:dPr>
                              <m:begChr m:val="|"/>
                              <m:endChr m:val="|"/>
                              <m:ctrlPr>
                                <a:rPr lang="en-US" sz="2200" b="0" i="1" smtClean="0">
                                  <a:latin typeface="Cambria Math" panose="02040503050406030204" pitchFamily="18" charset="0"/>
                                </a:rPr>
                              </m:ctrlPr>
                            </m:dPr>
                            <m:e>
                              <m:f>
                                <m:fPr>
                                  <m:ctrlPr>
                                    <a:rPr lang="en-US" sz="2200" b="0" i="1" smtClean="0">
                                      <a:latin typeface="Cambria Math" panose="02040503050406030204" pitchFamily="18" charset="0"/>
                                    </a:rPr>
                                  </m:ctrlPr>
                                </m:fPr>
                                <m:num>
                                  <m:sSubSup>
                                    <m:sSubSupPr>
                                      <m:ctrlPr>
                                        <a:rPr lang="en-US" sz="2200" i="1">
                                          <a:latin typeface="Cambria Math" panose="02040503050406030204" pitchFamily="18" charset="0"/>
                                        </a:rPr>
                                      </m:ctrlPr>
                                    </m:sSubSupPr>
                                    <m:e>
                                      <m:r>
                                        <a:rPr lang="en-US" sz="2200" i="1">
                                          <a:latin typeface="Cambria Math" panose="02040503050406030204" pitchFamily="18" charset="0"/>
                                        </a:rPr>
                                        <m:t>𝐽</m:t>
                                      </m:r>
                                    </m:e>
                                    <m:sub>
                                      <m:r>
                                        <a:rPr lang="en-US" sz="2200" i="1">
                                          <a:latin typeface="Cambria Math" panose="02040503050406030204" pitchFamily="18" charset="0"/>
                                        </a:rPr>
                                        <m:t>𝑘</m:t>
                                      </m:r>
                                    </m:sub>
                                    <m:sup>
                                      <m:d>
                                        <m:dPr>
                                          <m:ctrlPr>
                                            <a:rPr lang="en-US" sz="2200" i="1">
                                              <a:latin typeface="Cambria Math" panose="02040503050406030204" pitchFamily="18" charset="0"/>
                                            </a:rPr>
                                          </m:ctrlPr>
                                        </m:dPr>
                                        <m:e>
                                          <m:r>
                                            <a:rPr lang="en-US" sz="2200" i="1">
                                              <a:latin typeface="Cambria Math" panose="02040503050406030204" pitchFamily="18" charset="0"/>
                                            </a:rPr>
                                            <m:t>𝑖</m:t>
                                          </m:r>
                                          <m:r>
                                            <a:rPr lang="en-US" sz="2200" i="1">
                                              <a:latin typeface="Cambria Math" panose="02040503050406030204" pitchFamily="18" charset="0"/>
                                            </a:rPr>
                                            <m:t>+</m:t>
                                          </m:r>
                                          <m:r>
                                            <a:rPr lang="en-US" sz="2200" i="1">
                                              <a:latin typeface="Cambria Math" panose="02040503050406030204" pitchFamily="18" charset="0"/>
                                            </a:rPr>
                                            <m:t>1</m:t>
                                          </m:r>
                                        </m:e>
                                      </m:d>
                                    </m:sup>
                                  </m:sSubSup>
                                  <m:r>
                                    <a:rPr lang="en-US" sz="2200" i="1">
                                      <a:latin typeface="Cambria Math" panose="02040503050406030204" pitchFamily="18" charset="0"/>
                                    </a:rPr>
                                    <m:t>−</m:t>
                                  </m:r>
                                  <m:sSubSup>
                                    <m:sSubSupPr>
                                      <m:ctrlPr>
                                        <a:rPr lang="en-US" sz="2200" i="1">
                                          <a:latin typeface="Cambria Math" panose="02040503050406030204" pitchFamily="18" charset="0"/>
                                        </a:rPr>
                                      </m:ctrlPr>
                                    </m:sSubSupPr>
                                    <m:e>
                                      <m:r>
                                        <a:rPr lang="en-US" sz="2200" i="1">
                                          <a:latin typeface="Cambria Math" panose="02040503050406030204" pitchFamily="18" charset="0"/>
                                        </a:rPr>
                                        <m:t>𝐽</m:t>
                                      </m:r>
                                    </m:e>
                                    <m:sub>
                                      <m:r>
                                        <a:rPr lang="en-US" sz="2200" i="1">
                                          <a:latin typeface="Cambria Math" panose="02040503050406030204" pitchFamily="18" charset="0"/>
                                        </a:rPr>
                                        <m:t>𝑘</m:t>
                                      </m:r>
                                    </m:sub>
                                    <m:sup>
                                      <m:d>
                                        <m:dPr>
                                          <m:ctrlPr>
                                            <a:rPr lang="en-US" sz="2200" i="1">
                                              <a:latin typeface="Cambria Math" panose="02040503050406030204" pitchFamily="18" charset="0"/>
                                            </a:rPr>
                                          </m:ctrlPr>
                                        </m:dPr>
                                        <m:e>
                                          <m:r>
                                            <a:rPr lang="en-US" sz="2200" i="1">
                                              <a:latin typeface="Cambria Math" panose="02040503050406030204" pitchFamily="18" charset="0"/>
                                            </a:rPr>
                                            <m:t>𝑖</m:t>
                                          </m:r>
                                        </m:e>
                                      </m:d>
                                    </m:sup>
                                  </m:sSubSup>
                                </m:num>
                                <m:den>
                                  <m:sSubSup>
                                    <m:sSubSupPr>
                                      <m:ctrlPr>
                                        <a:rPr lang="en-US" sz="2200" i="1">
                                          <a:latin typeface="Cambria Math" panose="02040503050406030204" pitchFamily="18" charset="0"/>
                                        </a:rPr>
                                      </m:ctrlPr>
                                    </m:sSubSupPr>
                                    <m:e>
                                      <m:r>
                                        <a:rPr lang="en-US" sz="2200" i="1">
                                          <a:latin typeface="Cambria Math" panose="02040503050406030204" pitchFamily="18" charset="0"/>
                                        </a:rPr>
                                        <m:t>𝐽</m:t>
                                      </m:r>
                                    </m:e>
                                    <m:sub>
                                      <m:r>
                                        <a:rPr lang="en-US" sz="2200" i="1">
                                          <a:latin typeface="Cambria Math" panose="02040503050406030204" pitchFamily="18" charset="0"/>
                                        </a:rPr>
                                        <m:t>𝑘</m:t>
                                      </m:r>
                                    </m:sub>
                                    <m:sup>
                                      <m:d>
                                        <m:dPr>
                                          <m:ctrlPr>
                                            <a:rPr lang="en-US" sz="2200" i="1">
                                              <a:latin typeface="Cambria Math" panose="02040503050406030204" pitchFamily="18" charset="0"/>
                                            </a:rPr>
                                          </m:ctrlPr>
                                        </m:dPr>
                                        <m:e>
                                          <m:r>
                                            <a:rPr lang="en-US" sz="2200" i="1">
                                              <a:latin typeface="Cambria Math" panose="02040503050406030204" pitchFamily="18" charset="0"/>
                                            </a:rPr>
                                            <m:t>𝑖</m:t>
                                          </m:r>
                                          <m:r>
                                            <a:rPr lang="en-US" sz="2200" b="0" i="1" smtClean="0">
                                              <a:latin typeface="Cambria Math" panose="02040503050406030204" pitchFamily="18" charset="0"/>
                                            </a:rPr>
                                            <m:t>+</m:t>
                                          </m:r>
                                          <m:r>
                                            <a:rPr lang="en-US" sz="2200" b="0" i="1" smtClean="0">
                                              <a:latin typeface="Cambria Math" panose="02040503050406030204" pitchFamily="18" charset="0"/>
                                            </a:rPr>
                                            <m:t>1</m:t>
                                          </m:r>
                                        </m:e>
                                      </m:d>
                                    </m:sup>
                                  </m:sSubSup>
                                </m:den>
                              </m:f>
                            </m:e>
                          </m:d>
                        </m:e>
                      </m:d>
                      <m:r>
                        <a:rPr lang="en-US" sz="2200" b="0" i="1" smtClean="0">
                          <a:latin typeface="Cambria Math" panose="02040503050406030204" pitchFamily="18" charset="0"/>
                        </a:rPr>
                        <m:t>&lt;</m:t>
                      </m:r>
                      <m:r>
                        <a:rPr lang="en-US" sz="2200" b="0" i="1" smtClean="0">
                          <a:latin typeface="Cambria Math" panose="02040503050406030204" pitchFamily="18" charset="0"/>
                        </a:rPr>
                        <m:t>𝜖</m:t>
                      </m:r>
                    </m:oMath>
                  </a14:m>
                  <a:r>
                    <a:rPr lang="en-US" sz="2200" dirty="0"/>
                    <a:t> or </a:t>
                  </a:r>
                  <a14:m>
                    <m:oMath xmlns:m="http://schemas.openxmlformats.org/officeDocument/2006/math">
                      <m:r>
                        <a:rPr lang="en-US" sz="2200" b="0" i="1" smtClean="0">
                          <a:latin typeface="Cambria Math" panose="02040503050406030204" pitchFamily="18" charset="0"/>
                        </a:rPr>
                        <m:t>𝑖</m:t>
                      </m:r>
                      <m:r>
                        <a:rPr lang="en-US" sz="2200" b="0" i="1" smtClean="0">
                          <a:latin typeface="Cambria Math" panose="02040503050406030204" pitchFamily="18" charset="0"/>
                        </a:rPr>
                        <m:t>≥</m:t>
                      </m:r>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𝑖</m:t>
                          </m:r>
                        </m:e>
                        <m:sub>
                          <m:r>
                            <a:rPr lang="en-US" sz="2200" b="0" i="1" smtClean="0">
                              <a:latin typeface="Cambria Math" panose="02040503050406030204" pitchFamily="18" charset="0"/>
                            </a:rPr>
                            <m:t>𝑚𝑎𝑥</m:t>
                          </m:r>
                        </m:sub>
                      </m:sSub>
                    </m:oMath>
                  </a14:m>
                  <a:endParaRPr lang="en-US" sz="2200" dirty="0"/>
                </a:p>
              </p:txBody>
            </p:sp>
          </mc:Choice>
          <mc:Fallback xmlns="">
            <p:sp>
              <p:nvSpPr>
                <p:cNvPr id="34" name="TextBox 33">
                  <a:extLst>
                    <a:ext uri="{FF2B5EF4-FFF2-40B4-BE49-F238E27FC236}">
                      <a16:creationId xmlns:a16="http://schemas.microsoft.com/office/drawing/2014/main" id="{15F0F5A9-17FF-4A87-9694-B0D4D96C8857}"/>
                    </a:ext>
                  </a:extLst>
                </p:cNvPr>
                <p:cNvSpPr txBox="1">
                  <a:spLocks noRot="1" noChangeAspect="1" noMove="1" noResize="1" noEditPoints="1" noAdjustHandles="1" noChangeArrowheads="1" noChangeShapeType="1" noTextEdit="1"/>
                </p:cNvSpPr>
                <p:nvPr/>
              </p:nvSpPr>
              <p:spPr>
                <a:xfrm>
                  <a:off x="982902" y="3221621"/>
                  <a:ext cx="5272277" cy="970458"/>
                </a:xfrm>
                <a:prstGeom prst="rect">
                  <a:avLst/>
                </a:prstGeom>
                <a:blipFill>
                  <a:blip r:embed="rId6"/>
                  <a:stretch>
                    <a:fillRect/>
                  </a:stretch>
                </a:blipFill>
              </p:spPr>
              <p:txBody>
                <a:bodyPr/>
                <a:lstStyle/>
                <a:p>
                  <a:r>
                    <a:rPr lang="en-US">
                      <a:noFill/>
                    </a:rPr>
                    <a:t> </a:t>
                  </a:r>
                </a:p>
              </p:txBody>
            </p:sp>
          </mc:Fallback>
        </mc:AlternateContent>
        <p:sp>
          <p:nvSpPr>
            <p:cNvPr id="20" name="TextBox 19">
              <a:extLst>
                <a:ext uri="{FF2B5EF4-FFF2-40B4-BE49-F238E27FC236}">
                  <a16:creationId xmlns:a16="http://schemas.microsoft.com/office/drawing/2014/main" id="{C4B6E7DD-037B-B953-309D-09B9D9C72D3A}"/>
                </a:ext>
              </a:extLst>
            </p:cNvPr>
            <p:cNvSpPr txBox="1"/>
            <p:nvPr/>
          </p:nvSpPr>
          <p:spPr>
            <a:xfrm>
              <a:off x="504745" y="2832729"/>
              <a:ext cx="6340206" cy="430887"/>
            </a:xfrm>
            <a:prstGeom prst="rect">
              <a:avLst/>
            </a:prstGeom>
            <a:noFill/>
          </p:spPr>
          <p:txBody>
            <a:bodyPr wrap="square">
              <a:spAutoFit/>
            </a:bodyPr>
            <a:lstStyle/>
            <a:p>
              <a:r>
                <a:rPr lang="en-US" sz="2200" u="sng" dirty="0"/>
                <a:t>Convergence Criteria:</a:t>
              </a:r>
            </a:p>
          </p:txBody>
        </p:sp>
      </p:grpSp>
      <p:grpSp>
        <p:nvGrpSpPr>
          <p:cNvPr id="16" name="Group 15">
            <a:extLst>
              <a:ext uri="{FF2B5EF4-FFF2-40B4-BE49-F238E27FC236}">
                <a16:creationId xmlns:a16="http://schemas.microsoft.com/office/drawing/2014/main" id="{F3D6705B-6B48-80CB-CAE7-151683362EAA}"/>
              </a:ext>
            </a:extLst>
          </p:cNvPr>
          <p:cNvGrpSpPr/>
          <p:nvPr/>
        </p:nvGrpSpPr>
        <p:grpSpPr>
          <a:xfrm>
            <a:off x="-487497" y="4402014"/>
            <a:ext cx="11598351" cy="2150855"/>
            <a:chOff x="-487497" y="4402014"/>
            <a:chExt cx="11598351" cy="2150855"/>
          </a:xfrm>
        </p:grpSpPr>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9607A28E-AE5B-52FB-B27A-00F6B3350173}"/>
                    </a:ext>
                  </a:extLst>
                </p:cNvPr>
                <p:cNvSpPr txBox="1"/>
                <p:nvPr/>
              </p:nvSpPr>
              <p:spPr>
                <a:xfrm>
                  <a:off x="-487497" y="5060979"/>
                  <a:ext cx="6097836" cy="74501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000" b="0" i="1" smtClean="0">
                                <a:latin typeface="Cambria Math" panose="02040503050406030204" pitchFamily="18" charset="0"/>
                              </a:rPr>
                            </m:ctrlPr>
                          </m:fPr>
                          <m:num>
                            <m:sSubSup>
                              <m:sSubSupPr>
                                <m:ctrlPr>
                                  <a:rPr lang="en-US" sz="2000" b="0" i="1" smtClean="0">
                                    <a:latin typeface="Cambria Math" panose="02040503050406030204" pitchFamily="18" charset="0"/>
                                  </a:rPr>
                                </m:ctrlPr>
                              </m:sSubSupPr>
                              <m:e>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rPr>
                                  <m:t>𝐽</m:t>
                                </m:r>
                              </m:e>
                              <m:sub>
                                <m:r>
                                  <a:rPr lang="en-US" sz="2000" b="0" i="1" smtClean="0">
                                    <a:latin typeface="Cambria Math" panose="02040503050406030204" pitchFamily="18" charset="0"/>
                                  </a:rPr>
                                  <m:t>𝑘</m:t>
                                </m:r>
                              </m:sub>
                              <m:sup>
                                <m:r>
                                  <a:rPr lang="en-US" sz="2000" b="0" i="1" smtClean="0">
                                    <a:latin typeface="Cambria Math" panose="02040503050406030204" pitchFamily="18" charset="0"/>
                                  </a:rPr>
                                  <m:t> </m:t>
                                </m:r>
                              </m:sup>
                            </m:sSubSup>
                          </m:num>
                          <m:den>
                            <m:r>
                              <a:rPr lang="en-US" sz="2000" i="1">
                                <a:latin typeface="Cambria Math" panose="02040503050406030204" pitchFamily="18" charset="0"/>
                                <a:ea typeface="Cambria Math" panose="02040503050406030204" pitchFamily="18" charset="0"/>
                              </a:rPr>
                              <m:t>𝜕</m:t>
                            </m:r>
                            <m:r>
                              <a:rPr lang="en-US" sz="2000" b="1" i="1" smtClean="0">
                                <a:latin typeface="Cambria Math" panose="02040503050406030204" pitchFamily="18" charset="0"/>
                              </a:rPr>
                              <m:t>𝒖</m:t>
                            </m:r>
                            <m:r>
                              <a:rPr lang="en-US" sz="2000" b="0" i="1" smtClean="0">
                                <a:latin typeface="Cambria Math" panose="02040503050406030204" pitchFamily="18" charset="0"/>
                              </a:rPr>
                              <m:t>[</m:t>
                            </m:r>
                            <m:r>
                              <a:rPr lang="en-US" sz="2000" b="0" i="1" smtClean="0">
                                <a:latin typeface="Cambria Math" panose="02040503050406030204" pitchFamily="18" charset="0"/>
                              </a:rPr>
                              <m:t>𝑚</m:t>
                            </m:r>
                            <m:r>
                              <a:rPr lang="en-US" sz="2000" b="0" i="1" smtClean="0">
                                <a:latin typeface="Cambria Math" panose="02040503050406030204" pitchFamily="18" charset="0"/>
                              </a:rPr>
                              <m:t>]</m:t>
                            </m:r>
                          </m:den>
                        </m:f>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sSubSup>
                              <m:sSubSupPr>
                                <m:ctrlPr>
                                  <a:rPr lang="en-US" sz="2000" b="0" i="1" smtClean="0">
                                    <a:latin typeface="Cambria Math" panose="02040503050406030204" pitchFamily="18" charset="0"/>
                                    <a:ea typeface="Cambria Math" panose="02040503050406030204" pitchFamily="18" charset="0"/>
                                  </a:rPr>
                                </m:ctrlPr>
                              </m:sSubSupPr>
                              <m:e>
                                <m:r>
                                  <a:rPr lang="en-US" sz="2000" b="0" i="1" smtClean="0">
                                    <a:latin typeface="Cambria Math" panose="02040503050406030204" pitchFamily="18" charset="0"/>
                                    <a:ea typeface="Cambria Math" panose="02040503050406030204" pitchFamily="18" charset="0"/>
                                  </a:rPr>
                                  <m:t>𝐽</m:t>
                                </m:r>
                              </m:e>
                              <m:sub>
                                <m:r>
                                  <a:rPr lang="en-US" sz="2000" b="0" i="1" smtClean="0">
                                    <a:latin typeface="Cambria Math" panose="02040503050406030204" pitchFamily="18" charset="0"/>
                                    <a:ea typeface="Cambria Math" panose="02040503050406030204" pitchFamily="18" charset="0"/>
                                  </a:rPr>
                                  <m:t>𝑘</m:t>
                                </m:r>
                              </m:sub>
                              <m:sup>
                                <m:r>
                                  <a:rPr lang="en-US" sz="2000" b="0" i="1" smtClean="0">
                                    <a:latin typeface="Cambria Math" panose="02040503050406030204" pitchFamily="18" charset="0"/>
                                    <a:ea typeface="Cambria Math" panose="02040503050406030204" pitchFamily="18" charset="0"/>
                                  </a:rPr>
                                  <m:t> </m:t>
                                </m:r>
                              </m:sup>
                            </m:sSubSup>
                            <m:d>
                              <m:dPr>
                                <m:ctrlPr>
                                  <a:rPr lang="en-US" sz="2000" b="0" i="1" smtClean="0">
                                    <a:latin typeface="Cambria Math" panose="02040503050406030204" pitchFamily="18" charset="0"/>
                                    <a:ea typeface="Cambria Math" panose="02040503050406030204" pitchFamily="18" charset="0"/>
                                  </a:rPr>
                                </m:ctrlPr>
                              </m:dPr>
                              <m:e>
                                <m:r>
                                  <a:rPr lang="en-US" sz="2000" b="1" i="1" smtClean="0">
                                    <a:latin typeface="Cambria Math" panose="02040503050406030204" pitchFamily="18" charset="0"/>
                                  </a:rPr>
                                  <m:t>𝒖</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𝜖</m:t>
                                </m:r>
                                <m:r>
                                  <a:rPr lang="en-US" sz="2000" b="0" i="1" smtClean="0">
                                    <a:latin typeface="Cambria Math" panose="02040503050406030204" pitchFamily="18" charset="0"/>
                                    <a:ea typeface="Cambria Math" panose="02040503050406030204" pitchFamily="18" charset="0"/>
                                  </a:rPr>
                                  <m:t>⋅</m:t>
                                </m:r>
                                <m:sSub>
                                  <m:sSubPr>
                                    <m:ctrlPr>
                                      <a:rPr lang="en-US" sz="2000" b="1" i="1" smtClean="0">
                                        <a:latin typeface="Cambria Math" panose="02040503050406030204" pitchFamily="18" charset="0"/>
                                        <a:ea typeface="Cambria Math" panose="02040503050406030204" pitchFamily="18" charset="0"/>
                                      </a:rPr>
                                    </m:ctrlPr>
                                  </m:sSubPr>
                                  <m:e>
                                    <m:r>
                                      <a:rPr lang="en-US" sz="2000" b="1" i="1" smtClean="0">
                                        <a:latin typeface="Cambria Math" panose="02040503050406030204" pitchFamily="18" charset="0"/>
                                        <a:ea typeface="Cambria Math" panose="02040503050406030204" pitchFamily="18" charset="0"/>
                                      </a:rPr>
                                      <m:t>𝒆</m:t>
                                    </m:r>
                                  </m:e>
                                  <m:sub>
                                    <m:r>
                                      <a:rPr lang="en-US" sz="2000" b="1" i="1" smtClean="0">
                                        <a:latin typeface="Cambria Math" panose="02040503050406030204" pitchFamily="18" charset="0"/>
                                        <a:ea typeface="Cambria Math" panose="02040503050406030204" pitchFamily="18" charset="0"/>
                                      </a:rPr>
                                      <m:t>𝒎</m:t>
                                    </m:r>
                                  </m:sub>
                                </m:sSub>
                              </m:e>
                            </m:d>
                            <m:r>
                              <a:rPr lang="en-US" sz="2000" b="0" i="1" smtClean="0">
                                <a:latin typeface="Cambria Math" panose="02040503050406030204" pitchFamily="18" charset="0"/>
                                <a:ea typeface="Cambria Math" panose="02040503050406030204" pitchFamily="18" charset="0"/>
                              </a:rPr>
                              <m:t>−</m:t>
                            </m:r>
                            <m:sSubSup>
                              <m:sSubSupPr>
                                <m:ctrlPr>
                                  <a:rPr lang="en-US" sz="2000" b="0" i="1" smtClean="0">
                                    <a:latin typeface="Cambria Math" panose="02040503050406030204" pitchFamily="18" charset="0"/>
                                    <a:ea typeface="Cambria Math" panose="02040503050406030204" pitchFamily="18" charset="0"/>
                                  </a:rPr>
                                </m:ctrlPr>
                              </m:sSubSupPr>
                              <m:e>
                                <m:r>
                                  <a:rPr lang="en-US" sz="2000" b="0" i="1" smtClean="0">
                                    <a:latin typeface="Cambria Math" panose="02040503050406030204" pitchFamily="18" charset="0"/>
                                    <a:ea typeface="Cambria Math" panose="02040503050406030204" pitchFamily="18" charset="0"/>
                                  </a:rPr>
                                  <m:t>𝐽</m:t>
                                </m:r>
                              </m:e>
                              <m:sub>
                                <m:r>
                                  <a:rPr lang="en-US" sz="2000" b="0" i="1" smtClean="0">
                                    <a:latin typeface="Cambria Math" panose="02040503050406030204" pitchFamily="18" charset="0"/>
                                    <a:ea typeface="Cambria Math" panose="02040503050406030204" pitchFamily="18" charset="0"/>
                                  </a:rPr>
                                  <m:t>𝑘</m:t>
                                </m:r>
                              </m:sub>
                              <m:sup>
                                <m:r>
                                  <a:rPr lang="en-US" sz="2000" b="0" i="1" smtClean="0">
                                    <a:latin typeface="Cambria Math" panose="02040503050406030204" pitchFamily="18" charset="0"/>
                                    <a:ea typeface="Cambria Math" panose="02040503050406030204" pitchFamily="18" charset="0"/>
                                  </a:rPr>
                                  <m:t> </m:t>
                                </m:r>
                              </m:sup>
                            </m:sSubSup>
                            <m:d>
                              <m:dPr>
                                <m:ctrlPr>
                                  <a:rPr lang="en-US" sz="2000" b="0" i="1" smtClean="0">
                                    <a:latin typeface="Cambria Math" panose="02040503050406030204" pitchFamily="18" charset="0"/>
                                    <a:ea typeface="Cambria Math" panose="02040503050406030204" pitchFamily="18" charset="0"/>
                                  </a:rPr>
                                </m:ctrlPr>
                              </m:dPr>
                              <m:e>
                                <m:r>
                                  <a:rPr lang="en-US" sz="2000" b="1" i="1" smtClean="0">
                                    <a:latin typeface="Cambria Math" panose="02040503050406030204" pitchFamily="18" charset="0"/>
                                  </a:rPr>
                                  <m:t>𝒖</m:t>
                                </m:r>
                              </m:e>
                            </m:d>
                          </m:num>
                          <m:den>
                            <m:r>
                              <a:rPr lang="en-US" sz="2000" b="0" i="1" smtClean="0">
                                <a:latin typeface="Cambria Math" panose="02040503050406030204" pitchFamily="18" charset="0"/>
                                <a:ea typeface="Cambria Math" panose="02040503050406030204" pitchFamily="18" charset="0"/>
                              </a:rPr>
                              <m:t>𝜖</m:t>
                            </m:r>
                          </m:den>
                        </m:f>
                      </m:oMath>
                    </m:oMathPara>
                  </a14:m>
                  <a:endParaRPr lang="en-US" sz="2000" dirty="0"/>
                </a:p>
              </p:txBody>
            </p:sp>
          </mc:Choice>
          <mc:Fallback xmlns="">
            <p:sp>
              <p:nvSpPr>
                <p:cNvPr id="37" name="TextBox 36">
                  <a:extLst>
                    <a:ext uri="{FF2B5EF4-FFF2-40B4-BE49-F238E27FC236}">
                      <a16:creationId xmlns:a16="http://schemas.microsoft.com/office/drawing/2014/main" id="{9607A28E-AE5B-52FB-B27A-00F6B3350173}"/>
                    </a:ext>
                  </a:extLst>
                </p:cNvPr>
                <p:cNvSpPr txBox="1">
                  <a:spLocks noRot="1" noChangeAspect="1" noMove="1" noResize="1" noEditPoints="1" noAdjustHandles="1" noChangeArrowheads="1" noChangeShapeType="1" noTextEdit="1"/>
                </p:cNvSpPr>
                <p:nvPr/>
              </p:nvSpPr>
              <p:spPr>
                <a:xfrm>
                  <a:off x="-487497" y="5060979"/>
                  <a:ext cx="6097836" cy="745012"/>
                </a:xfrm>
                <a:prstGeom prst="rect">
                  <a:avLst/>
                </a:prstGeom>
                <a:blipFill>
                  <a:blip r:embed="rId7"/>
                  <a:stretch>
                    <a:fillRect/>
                  </a:stretch>
                </a:blipFill>
              </p:spPr>
              <p:txBody>
                <a:bodyPr/>
                <a:lstStyle/>
                <a:p>
                  <a:r>
                    <a:rPr lang="en-US">
                      <a:noFill/>
                    </a:rPr>
                    <a:t> </a:t>
                  </a:r>
                </a:p>
              </p:txBody>
            </p:sp>
          </mc:Fallback>
        </mc:AlternateContent>
        <p:grpSp>
          <p:nvGrpSpPr>
            <p:cNvPr id="14" name="Group 13">
              <a:extLst>
                <a:ext uri="{FF2B5EF4-FFF2-40B4-BE49-F238E27FC236}">
                  <a16:creationId xmlns:a16="http://schemas.microsoft.com/office/drawing/2014/main" id="{B934C58A-F637-E80A-40E1-CC16AC020498}"/>
                </a:ext>
              </a:extLst>
            </p:cNvPr>
            <p:cNvGrpSpPr/>
            <p:nvPr/>
          </p:nvGrpSpPr>
          <p:grpSpPr>
            <a:xfrm>
              <a:off x="484743" y="4402014"/>
              <a:ext cx="10626111" cy="2150855"/>
              <a:chOff x="484743" y="4402014"/>
              <a:chExt cx="10626111" cy="2150855"/>
            </a:xfrm>
          </p:grpSpPr>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89DD7297-D15D-73DC-47F7-0AF131C6FC77}"/>
                      </a:ext>
                    </a:extLst>
                  </p:cNvPr>
                  <p:cNvSpPr txBox="1"/>
                  <p:nvPr/>
                </p:nvSpPr>
                <p:spPr>
                  <a:xfrm>
                    <a:off x="838200" y="5912309"/>
                    <a:ext cx="3291094" cy="640560"/>
                  </a:xfrm>
                  <a:prstGeom prst="rect">
                    <a:avLst/>
                  </a:prstGeom>
                  <a:noFill/>
                </p:spPr>
                <p:txBody>
                  <a:bodyPr wrap="none" rtlCol="0">
                    <a:spAutoFit/>
                  </a:bodyPr>
                  <a:lstStyle/>
                  <a:p>
                    <a14:m>
                      <m:oMath xmlns:m="http://schemas.openxmlformats.org/officeDocument/2006/math">
                        <m:sSubSup>
                          <m:sSubSupPr>
                            <m:ctrlPr>
                              <a:rPr lang="en-US" sz="2000" i="1" smtClean="0">
                                <a:latin typeface="Cambria Math" panose="02040503050406030204" pitchFamily="18" charset="0"/>
                              </a:rPr>
                            </m:ctrlPr>
                          </m:sSubSupPr>
                          <m:e>
                            <m:sSub>
                              <m:sSubPr>
                                <m:ctrlPr>
                                  <a:rPr lang="en-US" sz="2000" i="1">
                                    <a:latin typeface="Cambria Math" panose="02040503050406030204" pitchFamily="18" charset="0"/>
                                    <a:ea typeface="Cambria Math" panose="02040503050406030204" pitchFamily="18" charset="0"/>
                                  </a:rPr>
                                </m:ctrlPr>
                              </m:sSubPr>
                              <m:e>
                                <m:r>
                                  <m:rPr>
                                    <m:sty m:val="p"/>
                                  </m:rPr>
                                  <a:rPr lang="en-US" sz="2000" i="1">
                                    <a:latin typeface="Cambria Math" panose="02040503050406030204" pitchFamily="18" charset="0"/>
                                    <a:ea typeface="Cambria Math" panose="02040503050406030204" pitchFamily="18" charset="0"/>
                                  </a:rPr>
                                  <m:t>∇</m:t>
                                </m:r>
                              </m:e>
                              <m:sub>
                                <m:r>
                                  <a:rPr lang="en-US" sz="2000" i="1">
                                    <a:latin typeface="Cambria Math" panose="02040503050406030204" pitchFamily="18" charset="0"/>
                                    <a:ea typeface="Cambria Math" panose="02040503050406030204" pitchFamily="18" charset="0"/>
                                  </a:rPr>
                                  <m:t> </m:t>
                                </m:r>
                              </m:sub>
                            </m:sSub>
                            <m:r>
                              <a:rPr lang="en-US" sz="2000" i="1">
                                <a:latin typeface="Cambria Math" panose="02040503050406030204" pitchFamily="18" charset="0"/>
                              </a:rPr>
                              <m:t>𝐽</m:t>
                            </m:r>
                          </m:e>
                          <m:sub>
                            <m:r>
                              <a:rPr lang="en-US" sz="2000" i="1">
                                <a:latin typeface="Cambria Math" panose="02040503050406030204" pitchFamily="18" charset="0"/>
                              </a:rPr>
                              <m:t>𝑘</m:t>
                            </m:r>
                          </m:sub>
                          <m:sup>
                            <m:r>
                              <a:rPr lang="en-US" sz="2000" b="0" i="1" smtClean="0">
                                <a:latin typeface="Cambria Math" panose="02040503050406030204" pitchFamily="18" charset="0"/>
                              </a:rPr>
                              <m:t> </m:t>
                            </m:r>
                          </m:sup>
                        </m:sSubSup>
                      </m:oMath>
                    </a14:m>
                    <a:r>
                      <a:rPr lang="en-US" sz="2000" dirty="0"/>
                      <a:t>=</a:t>
                    </a:r>
                    <a14:m>
                      <m:oMath xmlns:m="http://schemas.openxmlformats.org/officeDocument/2006/math">
                        <m:sSup>
                          <m:sSupPr>
                            <m:ctrlPr>
                              <a:rPr lang="en-US" sz="2000" b="0" i="1" smtClean="0">
                                <a:latin typeface="Cambria Math" panose="02040503050406030204" pitchFamily="18" charset="0"/>
                              </a:rPr>
                            </m:ctrlPr>
                          </m:sSupPr>
                          <m:e>
                            <m:d>
                              <m:dPr>
                                <m:begChr m:val="["/>
                                <m:endChr m:val="]"/>
                                <m:ctrlPr>
                                  <a:rPr lang="en-US" sz="2000" b="0" i="1" smtClean="0">
                                    <a:latin typeface="Cambria Math" panose="02040503050406030204" pitchFamily="18" charset="0"/>
                                  </a:rPr>
                                </m:ctrlPr>
                              </m:dPr>
                              <m:e>
                                <m:f>
                                  <m:fPr>
                                    <m:ctrlPr>
                                      <a:rPr lang="en-US" sz="2000" i="1">
                                        <a:latin typeface="Cambria Math" panose="02040503050406030204" pitchFamily="18" charset="0"/>
                                      </a:rPr>
                                    </m:ctrlPr>
                                  </m:fPr>
                                  <m:num>
                                    <m:sSubSup>
                                      <m:sSubSupPr>
                                        <m:ctrlPr>
                                          <a:rPr lang="en-US" sz="2000" i="1">
                                            <a:latin typeface="Cambria Math" panose="02040503050406030204" pitchFamily="18" charset="0"/>
                                          </a:rPr>
                                        </m:ctrlPr>
                                      </m:sSubSupPr>
                                      <m:e>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rPr>
                                          <m:t>𝐽</m:t>
                                        </m:r>
                                      </m:e>
                                      <m:sub>
                                        <m:r>
                                          <a:rPr lang="en-US" sz="2000" i="1">
                                            <a:latin typeface="Cambria Math" panose="02040503050406030204" pitchFamily="18" charset="0"/>
                                          </a:rPr>
                                          <m:t>𝑘</m:t>
                                        </m:r>
                                      </m:sub>
                                      <m:sup>
                                        <m:r>
                                          <a:rPr lang="en-US" sz="2000" i="1">
                                            <a:latin typeface="Cambria Math" panose="02040503050406030204" pitchFamily="18" charset="0"/>
                                          </a:rPr>
                                          <m:t> </m:t>
                                        </m:r>
                                      </m:sup>
                                    </m:sSubSup>
                                  </m:num>
                                  <m:den>
                                    <m:r>
                                      <a:rPr lang="en-US" sz="2000" i="1">
                                        <a:latin typeface="Cambria Math" panose="02040503050406030204" pitchFamily="18" charset="0"/>
                                        <a:ea typeface="Cambria Math" panose="02040503050406030204" pitchFamily="18" charset="0"/>
                                      </a:rPr>
                                      <m:t>𝜕</m:t>
                                    </m:r>
                                    <m:r>
                                      <a:rPr lang="en-US" sz="2000" b="1" i="1">
                                        <a:latin typeface="Cambria Math" panose="02040503050406030204" pitchFamily="18" charset="0"/>
                                      </a:rPr>
                                      <m:t>𝒖</m:t>
                                    </m:r>
                                    <m:d>
                                      <m:dPr>
                                        <m:begChr m:val="["/>
                                        <m:endChr m:val="]"/>
                                        <m:ctrlPr>
                                          <a:rPr lang="en-US" sz="2000" i="1">
                                            <a:latin typeface="Cambria Math" panose="02040503050406030204" pitchFamily="18" charset="0"/>
                                          </a:rPr>
                                        </m:ctrlPr>
                                      </m:dPr>
                                      <m:e>
                                        <m:r>
                                          <a:rPr lang="en-US" sz="2000" b="0" i="1" smtClean="0">
                                            <a:latin typeface="Cambria Math" panose="02040503050406030204" pitchFamily="18" charset="0"/>
                                          </a:rPr>
                                          <m:t>0</m:t>
                                        </m:r>
                                      </m:e>
                                    </m:d>
                                  </m:den>
                                </m:f>
                                <m:r>
                                  <a:rPr lang="en-US" sz="2000" b="0" i="0" smtClean="0">
                                    <a:latin typeface="Cambria Math" panose="02040503050406030204" pitchFamily="18" charset="0"/>
                                    <a:ea typeface="Cambria Math" panose="02040503050406030204" pitchFamily="18" charset="0"/>
                                  </a:rPr>
                                  <m:t>…</m:t>
                                </m:r>
                                <m:f>
                                  <m:fPr>
                                    <m:ctrlPr>
                                      <a:rPr lang="en-US" sz="2000" i="1">
                                        <a:latin typeface="Cambria Math" panose="02040503050406030204" pitchFamily="18" charset="0"/>
                                      </a:rPr>
                                    </m:ctrlPr>
                                  </m:fPr>
                                  <m:num>
                                    <m:sSubSup>
                                      <m:sSubSupPr>
                                        <m:ctrlPr>
                                          <a:rPr lang="en-US" sz="2000" i="1">
                                            <a:latin typeface="Cambria Math" panose="02040503050406030204" pitchFamily="18" charset="0"/>
                                          </a:rPr>
                                        </m:ctrlPr>
                                      </m:sSubSupPr>
                                      <m:e>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rPr>
                                          <m:t>𝐽</m:t>
                                        </m:r>
                                      </m:e>
                                      <m:sub>
                                        <m:r>
                                          <a:rPr lang="en-US" sz="2000" i="1">
                                            <a:latin typeface="Cambria Math" panose="02040503050406030204" pitchFamily="18" charset="0"/>
                                          </a:rPr>
                                          <m:t>𝑘</m:t>
                                        </m:r>
                                      </m:sub>
                                      <m:sup>
                                        <m:r>
                                          <a:rPr lang="en-US" sz="2000" i="1">
                                            <a:latin typeface="Cambria Math" panose="02040503050406030204" pitchFamily="18" charset="0"/>
                                          </a:rPr>
                                          <m:t> </m:t>
                                        </m:r>
                                      </m:sup>
                                    </m:sSubSup>
                                  </m:num>
                                  <m:den>
                                    <m:r>
                                      <a:rPr lang="en-US" sz="2000" i="1">
                                        <a:latin typeface="Cambria Math" panose="02040503050406030204" pitchFamily="18" charset="0"/>
                                        <a:ea typeface="Cambria Math" panose="02040503050406030204" pitchFamily="18" charset="0"/>
                                      </a:rPr>
                                      <m:t>𝜕</m:t>
                                    </m:r>
                                    <m:r>
                                      <a:rPr lang="en-US" sz="2000" b="1" i="1">
                                        <a:latin typeface="Cambria Math" panose="02040503050406030204" pitchFamily="18" charset="0"/>
                                      </a:rPr>
                                      <m:t>𝒖</m:t>
                                    </m:r>
                                    <m:d>
                                      <m:dPr>
                                        <m:begChr m:val="["/>
                                        <m:endChr m:val="]"/>
                                        <m:ctrlPr>
                                          <a:rPr lang="en-US" sz="2000" i="1">
                                            <a:latin typeface="Cambria Math" panose="02040503050406030204" pitchFamily="18" charset="0"/>
                                          </a:rPr>
                                        </m:ctrlPr>
                                      </m:dPr>
                                      <m:e>
                                        <m:r>
                                          <a:rPr lang="en-US" sz="2000" i="1">
                                            <a:latin typeface="Cambria Math" panose="02040503050406030204" pitchFamily="18" charset="0"/>
                                          </a:rPr>
                                          <m:t>𝑚</m:t>
                                        </m:r>
                                      </m:e>
                                    </m:d>
                                  </m:den>
                                </m:f>
                                <m:r>
                                  <a:rPr lang="en-US" sz="2000" b="0" i="0" smtClean="0">
                                    <a:latin typeface="Cambria Math" panose="02040503050406030204" pitchFamily="18" charset="0"/>
                                    <a:ea typeface="Cambria Math" panose="02040503050406030204" pitchFamily="18" charset="0"/>
                                  </a:rPr>
                                  <m:t>,…,</m:t>
                                </m:r>
                                <m:f>
                                  <m:fPr>
                                    <m:ctrlPr>
                                      <a:rPr lang="en-US" sz="2000" i="1">
                                        <a:latin typeface="Cambria Math" panose="02040503050406030204" pitchFamily="18" charset="0"/>
                                      </a:rPr>
                                    </m:ctrlPr>
                                  </m:fPr>
                                  <m:num>
                                    <m:sSubSup>
                                      <m:sSubSupPr>
                                        <m:ctrlPr>
                                          <a:rPr lang="en-US" sz="2000" i="1">
                                            <a:latin typeface="Cambria Math" panose="02040503050406030204" pitchFamily="18" charset="0"/>
                                          </a:rPr>
                                        </m:ctrlPr>
                                      </m:sSubSupPr>
                                      <m:e>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rPr>
                                          <m:t>𝐽</m:t>
                                        </m:r>
                                      </m:e>
                                      <m:sub>
                                        <m:r>
                                          <a:rPr lang="en-US" sz="2000" i="1">
                                            <a:latin typeface="Cambria Math" panose="02040503050406030204" pitchFamily="18" charset="0"/>
                                          </a:rPr>
                                          <m:t>𝑘</m:t>
                                        </m:r>
                                      </m:sub>
                                      <m:sup>
                                        <m:r>
                                          <a:rPr lang="en-US" sz="2000" i="1">
                                            <a:latin typeface="Cambria Math" panose="02040503050406030204" pitchFamily="18" charset="0"/>
                                          </a:rPr>
                                          <m:t> </m:t>
                                        </m:r>
                                      </m:sup>
                                    </m:sSubSup>
                                  </m:num>
                                  <m:den>
                                    <m:r>
                                      <a:rPr lang="en-US" sz="2000" i="1">
                                        <a:latin typeface="Cambria Math" panose="02040503050406030204" pitchFamily="18" charset="0"/>
                                        <a:ea typeface="Cambria Math" panose="02040503050406030204" pitchFamily="18" charset="0"/>
                                      </a:rPr>
                                      <m:t>𝜕</m:t>
                                    </m:r>
                                    <m:r>
                                      <a:rPr lang="en-US" sz="2000" b="1" i="1">
                                        <a:latin typeface="Cambria Math" panose="02040503050406030204" pitchFamily="18" charset="0"/>
                                      </a:rPr>
                                      <m:t>𝒖</m:t>
                                    </m:r>
                                    <m:d>
                                      <m:dPr>
                                        <m:begChr m:val="["/>
                                        <m:endChr m:val="]"/>
                                        <m:ctrlPr>
                                          <a:rPr lang="en-US" sz="2000" i="1">
                                            <a:latin typeface="Cambria Math" panose="02040503050406030204" pitchFamily="18" charset="0"/>
                                          </a:rPr>
                                        </m:ctrlPr>
                                      </m:dPr>
                                      <m:e>
                                        <m:r>
                                          <a:rPr lang="en-US" sz="2000" b="0" i="1" smtClean="0">
                                            <a:latin typeface="Cambria Math" panose="02040503050406030204" pitchFamily="18" charset="0"/>
                                          </a:rPr>
                                          <m:t>𝐿</m:t>
                                        </m:r>
                                      </m:e>
                                    </m:d>
                                  </m:den>
                                </m:f>
                              </m:e>
                            </m:d>
                          </m:e>
                          <m:sup>
                            <m:r>
                              <a:rPr lang="en-US" sz="2000" b="0" i="1" smtClean="0">
                                <a:latin typeface="Cambria Math" panose="02040503050406030204" pitchFamily="18" charset="0"/>
                              </a:rPr>
                              <m:t>𝑇</m:t>
                            </m:r>
                          </m:sup>
                        </m:sSup>
                      </m:oMath>
                    </a14:m>
                    <a:endParaRPr lang="en-US" sz="2000" dirty="0"/>
                  </a:p>
                </p:txBody>
              </p:sp>
            </mc:Choice>
            <mc:Fallback xmlns="">
              <p:sp>
                <p:nvSpPr>
                  <p:cNvPr id="35" name="TextBox 34">
                    <a:extLst>
                      <a:ext uri="{FF2B5EF4-FFF2-40B4-BE49-F238E27FC236}">
                        <a16:creationId xmlns:a16="http://schemas.microsoft.com/office/drawing/2014/main" id="{89DD7297-D15D-73DC-47F7-0AF131C6FC77}"/>
                      </a:ext>
                    </a:extLst>
                  </p:cNvPr>
                  <p:cNvSpPr txBox="1">
                    <a:spLocks noRot="1" noChangeAspect="1" noMove="1" noResize="1" noEditPoints="1" noAdjustHandles="1" noChangeArrowheads="1" noChangeShapeType="1" noTextEdit="1"/>
                  </p:cNvSpPr>
                  <p:nvPr/>
                </p:nvSpPr>
                <p:spPr>
                  <a:xfrm>
                    <a:off x="838200" y="5912309"/>
                    <a:ext cx="3291094" cy="640560"/>
                  </a:xfrm>
                  <a:prstGeom prst="rect">
                    <a:avLst/>
                  </a:prstGeom>
                  <a:blipFill>
                    <a:blip r:embed="rId8"/>
                    <a:stretch>
                      <a:fillRect b="-19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2BB7FD74-9171-EF2B-8430-F9D87A1E94D9}"/>
                      </a:ext>
                    </a:extLst>
                  </p:cNvPr>
                  <p:cNvSpPr txBox="1"/>
                  <p:nvPr/>
                </p:nvSpPr>
                <p:spPr>
                  <a:xfrm>
                    <a:off x="4750650" y="4996148"/>
                    <a:ext cx="2082943" cy="14529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𝒖</m:t>
                          </m:r>
                          <m:r>
                            <a:rPr lang="en-US" sz="2400" b="0" i="1" smtClean="0">
                              <a:latin typeface="Cambria Math" panose="02040503050406030204" pitchFamily="18" charset="0"/>
                            </a:rPr>
                            <m:t>=</m:t>
                          </m:r>
                          <m:d>
                            <m:dPr>
                              <m:begChr m:val="["/>
                              <m:endChr m:val="]"/>
                              <m:ctrlPr>
                                <a:rPr lang="en-US" sz="2400" b="0" i="1" smtClean="0">
                                  <a:latin typeface="Cambria Math" panose="02040503050406030204" pitchFamily="18" charset="0"/>
                                </a:rPr>
                              </m:ctrlPr>
                            </m:dPr>
                            <m:e>
                              <m:m>
                                <m:mPr>
                                  <m:mcs>
                                    <m:mc>
                                      <m:mcPr>
                                        <m:count m:val="1"/>
                                        <m:mcJc m:val="center"/>
                                      </m:mcPr>
                                    </m:mc>
                                  </m:mcs>
                                  <m:ctrlPr>
                                    <a:rPr lang="en-US" sz="2400" b="0" i="1" smtClean="0">
                                      <a:latin typeface="Cambria Math" panose="02040503050406030204" pitchFamily="18" charset="0"/>
                                    </a:rPr>
                                  </m:ctrlPr>
                                </m:mPr>
                                <m:mr>
                                  <m:e>
                                    <m:sSub>
                                      <m:sSubPr>
                                        <m:ctrlPr>
                                          <a:rPr lang="en-US" sz="2400" b="0" i="1" smtClean="0">
                                            <a:latin typeface="Cambria Math" panose="02040503050406030204" pitchFamily="18" charset="0"/>
                                          </a:rPr>
                                        </m:ctrlPr>
                                      </m:sSubPr>
                                      <m:e>
                                        <m:r>
                                          <m:rPr>
                                            <m:brk m:alnAt="7"/>
                                          </m:rPr>
                                          <a:rPr lang="en-US" sz="2400" b="0" i="1" smtClean="0">
                                            <a:latin typeface="Cambria Math" panose="02040503050406030204" pitchFamily="18" charset="0"/>
                                          </a:rPr>
                                          <m:t>𝑢</m:t>
                                        </m:r>
                                      </m:e>
                                      <m:sub>
                                        <m:r>
                                          <m:rPr>
                                            <m:brk m:alnAt="7"/>
                                          </m:rPr>
                                          <a:rPr lang="en-US" sz="2400" b="0" i="1" smtClean="0">
                                            <a:latin typeface="Cambria Math" panose="02040503050406030204" pitchFamily="18" charset="0"/>
                                          </a:rPr>
                                          <m:t>𝑘</m:t>
                                        </m:r>
                                      </m:sub>
                                    </m:sSub>
                                  </m:e>
                                </m:mr>
                                <m:mr>
                                  <m:e>
                                    <m:r>
                                      <a:rPr lang="en-US" sz="2400" b="0" i="1" smtClean="0">
                                        <a:latin typeface="Cambria Math" panose="02040503050406030204" pitchFamily="18" charset="0"/>
                                        <a:ea typeface="Cambria Math" panose="02040503050406030204" pitchFamily="18" charset="0"/>
                                      </a:rPr>
                                      <m:t>⋮</m:t>
                                    </m:r>
                                  </m:e>
                                </m:mr>
                                <m:mr>
                                  <m:e>
                                    <m:r>
                                      <a:rPr lang="en-US" sz="2400" b="0" i="1" smtClean="0">
                                        <a:latin typeface="Cambria Math" panose="02040503050406030204" pitchFamily="18" charset="0"/>
                                        <a:ea typeface="Cambria Math" panose="02040503050406030204" pitchFamily="18" charset="0"/>
                                      </a:rPr>
                                      <m:t>⋮</m:t>
                                    </m:r>
                                  </m:e>
                                </m:mr>
                                <m:m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𝑢</m:t>
                                        </m:r>
                                      </m:e>
                                      <m:sub>
                                        <m:r>
                                          <a:rPr lang="en-US" sz="2400" b="0" i="1" smtClean="0">
                                            <a:latin typeface="Cambria Math" panose="02040503050406030204" pitchFamily="18" charset="0"/>
                                          </a:rPr>
                                          <m:t>𝑘</m:t>
                                        </m:r>
                                        <m:r>
                                          <a:rPr lang="en-US" sz="2400" i="1">
                                            <a:latin typeface="Cambria Math" panose="02040503050406030204" pitchFamily="18" charset="0"/>
                                          </a:rPr>
                                          <m:t>+</m:t>
                                        </m:r>
                                        <m:r>
                                          <a:rPr lang="en-US" sz="2400" i="1">
                                            <a:latin typeface="Cambria Math" panose="02040503050406030204" pitchFamily="18" charset="0"/>
                                          </a:rPr>
                                          <m:t>𝐿</m:t>
                                        </m:r>
                                        <m:r>
                                          <a:rPr lang="en-US" sz="2400" i="1">
                                            <a:latin typeface="Cambria Math" panose="02040503050406030204" pitchFamily="18" charset="0"/>
                                          </a:rPr>
                                          <m:t>−</m:t>
                                        </m:r>
                                        <m:r>
                                          <a:rPr lang="en-US" sz="2400" i="1">
                                            <a:latin typeface="Cambria Math" panose="02040503050406030204" pitchFamily="18" charset="0"/>
                                          </a:rPr>
                                          <m:t>1</m:t>
                                        </m:r>
                                      </m:sub>
                                    </m:sSub>
                                  </m:e>
                                </m:mr>
                              </m:m>
                            </m:e>
                          </m:d>
                          <m:r>
                            <a:rPr lang="en-US" sz="2400" b="0" i="1" smtClean="0">
                              <a:latin typeface="Cambria Math" panose="02040503050406030204" pitchFamily="18" charset="0"/>
                            </a:rPr>
                            <m:t> </m:t>
                          </m:r>
                        </m:oMath>
                      </m:oMathPara>
                    </a14:m>
                    <a:endParaRPr lang="en-US" sz="2400" dirty="0"/>
                  </a:p>
                </p:txBody>
              </p:sp>
            </mc:Choice>
            <mc:Fallback xmlns="">
              <p:sp>
                <p:nvSpPr>
                  <p:cNvPr id="2" name="TextBox 1">
                    <a:extLst>
                      <a:ext uri="{FF2B5EF4-FFF2-40B4-BE49-F238E27FC236}">
                        <a16:creationId xmlns:a16="http://schemas.microsoft.com/office/drawing/2014/main" id="{2BB7FD74-9171-EF2B-8430-F9D87A1E94D9}"/>
                      </a:ext>
                    </a:extLst>
                  </p:cNvPr>
                  <p:cNvSpPr txBox="1">
                    <a:spLocks noRot="1" noChangeAspect="1" noMove="1" noResize="1" noEditPoints="1" noAdjustHandles="1" noChangeArrowheads="1" noChangeShapeType="1" noTextEdit="1"/>
                  </p:cNvSpPr>
                  <p:nvPr/>
                </p:nvSpPr>
                <p:spPr>
                  <a:xfrm>
                    <a:off x="4750650" y="4996148"/>
                    <a:ext cx="2082943" cy="145296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2C63442E-130A-34A8-35CA-CBA8B0B26086}"/>
                      </a:ext>
                    </a:extLst>
                  </p:cNvPr>
                  <p:cNvSpPr txBox="1"/>
                  <p:nvPr/>
                </p:nvSpPr>
                <p:spPr>
                  <a:xfrm>
                    <a:off x="7454949" y="4994196"/>
                    <a:ext cx="1561838" cy="14529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1" i="1" smtClean="0">
                                  <a:latin typeface="Cambria Math" panose="02040503050406030204" pitchFamily="18" charset="0"/>
                                </a:rPr>
                                <m:t>𝒆</m:t>
                              </m:r>
                            </m:e>
                            <m:sub>
                              <m:r>
                                <a:rPr lang="en-US" sz="2400" b="1" i="1" smtClean="0">
                                  <a:latin typeface="Cambria Math" panose="02040503050406030204" pitchFamily="18" charset="0"/>
                                </a:rPr>
                                <m:t>𝒎</m:t>
                              </m:r>
                            </m:sub>
                          </m:sSub>
                          <m:r>
                            <a:rPr lang="en-US" sz="2400" b="0" i="1" smtClean="0">
                              <a:latin typeface="Cambria Math" panose="02040503050406030204" pitchFamily="18" charset="0"/>
                            </a:rPr>
                            <m:t>=</m:t>
                          </m:r>
                          <m:d>
                            <m:dPr>
                              <m:begChr m:val="["/>
                              <m:endChr m:val="]"/>
                              <m:ctrlPr>
                                <a:rPr lang="en-US" sz="2400" b="0" i="1" smtClean="0">
                                  <a:latin typeface="Cambria Math" panose="02040503050406030204" pitchFamily="18" charset="0"/>
                                </a:rPr>
                              </m:ctrlPr>
                            </m:dPr>
                            <m:e>
                              <m:m>
                                <m:mPr>
                                  <m:mcs>
                                    <m:mc>
                                      <m:mcPr>
                                        <m:count m:val="1"/>
                                        <m:mcJc m:val="center"/>
                                      </m:mcPr>
                                    </m:mc>
                                  </m:mcs>
                                  <m:ctrlPr>
                                    <a:rPr lang="en-US" sz="2400" b="0" i="1" smtClean="0">
                                      <a:latin typeface="Cambria Math" panose="02040503050406030204" pitchFamily="18" charset="0"/>
                                    </a:rPr>
                                  </m:ctrlPr>
                                </m:mPr>
                                <m:mr>
                                  <m:e>
                                    <m:r>
                                      <m:rPr>
                                        <m:brk m:alnAt="7"/>
                                      </m:rPr>
                                      <a:rPr lang="en-US" sz="2400" b="0" i="1" smtClean="0">
                                        <a:latin typeface="Cambria Math" panose="02040503050406030204" pitchFamily="18" charset="0"/>
                                      </a:rPr>
                                      <m:t>0</m:t>
                                    </m:r>
                                  </m:e>
                                </m:mr>
                                <m:mr>
                                  <m:e>
                                    <m:r>
                                      <a:rPr lang="en-US" sz="2400" b="0" i="1" smtClean="0">
                                        <a:latin typeface="Cambria Math" panose="02040503050406030204" pitchFamily="18" charset="0"/>
                                        <a:ea typeface="Cambria Math" panose="02040503050406030204" pitchFamily="18" charset="0"/>
                                      </a:rPr>
                                      <m:t>⋮</m:t>
                                    </m:r>
                                  </m:e>
                                </m:mr>
                                <m:mr>
                                  <m:e>
                                    <m:r>
                                      <a:rPr lang="en-US" sz="2400" b="0" i="1" smtClean="0">
                                        <a:latin typeface="Cambria Math" panose="02040503050406030204" pitchFamily="18" charset="0"/>
                                        <a:ea typeface="Cambria Math" panose="02040503050406030204" pitchFamily="18" charset="0"/>
                                      </a:rPr>
                                      <m:t>1</m:t>
                                    </m:r>
                                  </m:e>
                                </m:mr>
                                <m:mr>
                                  <m:e>
                                    <m:r>
                                      <a:rPr lang="en-US" sz="2400" b="0" i="1" smtClean="0">
                                        <a:latin typeface="Cambria Math" panose="02040503050406030204" pitchFamily="18" charset="0"/>
                                      </a:rPr>
                                      <m:t>0</m:t>
                                    </m:r>
                                  </m:e>
                                </m:mr>
                              </m:m>
                            </m:e>
                          </m:d>
                          <m:r>
                            <a:rPr lang="en-US" sz="2400" b="0" i="1" smtClean="0">
                              <a:latin typeface="Cambria Math" panose="02040503050406030204" pitchFamily="18" charset="0"/>
                            </a:rPr>
                            <m:t> </m:t>
                          </m:r>
                        </m:oMath>
                      </m:oMathPara>
                    </a14:m>
                    <a:endParaRPr lang="en-US" sz="2400" dirty="0"/>
                  </a:p>
                </p:txBody>
              </p:sp>
            </mc:Choice>
            <mc:Fallback xmlns="">
              <p:sp>
                <p:nvSpPr>
                  <p:cNvPr id="12" name="TextBox 11">
                    <a:extLst>
                      <a:ext uri="{FF2B5EF4-FFF2-40B4-BE49-F238E27FC236}">
                        <a16:creationId xmlns:a16="http://schemas.microsoft.com/office/drawing/2014/main" id="{2C63442E-130A-34A8-35CA-CBA8B0B26086}"/>
                      </a:ext>
                    </a:extLst>
                  </p:cNvPr>
                  <p:cNvSpPr txBox="1">
                    <a:spLocks noRot="1" noChangeAspect="1" noMove="1" noResize="1" noEditPoints="1" noAdjustHandles="1" noChangeArrowheads="1" noChangeShapeType="1" noTextEdit="1"/>
                  </p:cNvSpPr>
                  <p:nvPr/>
                </p:nvSpPr>
                <p:spPr>
                  <a:xfrm>
                    <a:off x="7454949" y="4994196"/>
                    <a:ext cx="1561838" cy="145296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7F938DA2-2060-CE99-D6C1-7CF3CF2894DA}"/>
                      </a:ext>
                    </a:extLst>
                  </p:cNvPr>
                  <p:cNvSpPr txBox="1"/>
                  <p:nvPr/>
                </p:nvSpPr>
                <p:spPr>
                  <a:xfrm>
                    <a:off x="9638143" y="5712254"/>
                    <a:ext cx="1472711"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solidFill>
                                    <a:srgbClr val="7030A0"/>
                                  </a:solidFill>
                                  <a:latin typeface="Cambria Math" panose="02040503050406030204" pitchFamily="18" charset="0"/>
                                </a:rPr>
                              </m:ctrlPr>
                            </m:sSubPr>
                            <m:e>
                              <m:r>
                                <a:rPr lang="en-US" sz="2000" b="1" i="1" smtClean="0">
                                  <a:solidFill>
                                    <a:srgbClr val="7030A0"/>
                                  </a:solidFill>
                                  <a:latin typeface="Cambria Math" panose="02040503050406030204" pitchFamily="18" charset="0"/>
                                </a:rPr>
                                <m:t>𝒆</m:t>
                              </m:r>
                            </m:e>
                            <m:sub>
                              <m:r>
                                <a:rPr lang="en-US" sz="2000" b="1" i="1" smtClean="0">
                                  <a:solidFill>
                                    <a:srgbClr val="7030A0"/>
                                  </a:solidFill>
                                  <a:latin typeface="Cambria Math" panose="02040503050406030204" pitchFamily="18" charset="0"/>
                                </a:rPr>
                                <m:t>𝒎</m:t>
                              </m:r>
                            </m:sub>
                          </m:sSub>
                          <m:d>
                            <m:dPr>
                              <m:begChr m:val="["/>
                              <m:endChr m:val="]"/>
                              <m:ctrlPr>
                                <a:rPr lang="en-US" sz="2000" b="1" i="1" smtClean="0">
                                  <a:solidFill>
                                    <a:srgbClr val="7030A0"/>
                                  </a:solidFill>
                                  <a:latin typeface="Cambria Math" panose="02040503050406030204" pitchFamily="18" charset="0"/>
                                </a:rPr>
                              </m:ctrlPr>
                            </m:dPr>
                            <m:e>
                              <m:r>
                                <a:rPr lang="en-US" sz="2000" b="1" i="1" smtClean="0">
                                  <a:solidFill>
                                    <a:srgbClr val="7030A0"/>
                                  </a:solidFill>
                                  <a:latin typeface="Cambria Math" panose="02040503050406030204" pitchFamily="18" charset="0"/>
                                </a:rPr>
                                <m:t>𝒎</m:t>
                              </m:r>
                            </m:e>
                          </m:d>
                          <m:r>
                            <a:rPr lang="en-US" sz="2000" b="1" i="1" smtClean="0">
                              <a:solidFill>
                                <a:srgbClr val="7030A0"/>
                              </a:solidFill>
                              <a:latin typeface="Cambria Math" panose="02040503050406030204" pitchFamily="18" charset="0"/>
                            </a:rPr>
                            <m:t>=</m:t>
                          </m:r>
                          <m:r>
                            <a:rPr lang="en-US" sz="2000" b="1" i="1" smtClean="0">
                              <a:solidFill>
                                <a:srgbClr val="7030A0"/>
                              </a:solidFill>
                              <a:latin typeface="Cambria Math" panose="02040503050406030204" pitchFamily="18" charset="0"/>
                            </a:rPr>
                            <m:t>𝟏</m:t>
                          </m:r>
                        </m:oMath>
                      </m:oMathPara>
                    </a14:m>
                    <a:endParaRPr lang="en-US" sz="2000" b="1" dirty="0">
                      <a:solidFill>
                        <a:srgbClr val="7030A0"/>
                      </a:solidFill>
                    </a:endParaRPr>
                  </a:p>
                </p:txBody>
              </p:sp>
            </mc:Choice>
            <mc:Fallback xmlns="">
              <p:sp>
                <p:nvSpPr>
                  <p:cNvPr id="3" name="TextBox 2">
                    <a:extLst>
                      <a:ext uri="{FF2B5EF4-FFF2-40B4-BE49-F238E27FC236}">
                        <a16:creationId xmlns:a16="http://schemas.microsoft.com/office/drawing/2014/main" id="{7F938DA2-2060-CE99-D6C1-7CF3CF2894DA}"/>
                      </a:ext>
                    </a:extLst>
                  </p:cNvPr>
                  <p:cNvSpPr txBox="1">
                    <a:spLocks noRot="1" noChangeAspect="1" noMove="1" noResize="1" noEditPoints="1" noAdjustHandles="1" noChangeArrowheads="1" noChangeShapeType="1" noTextEdit="1"/>
                  </p:cNvSpPr>
                  <p:nvPr/>
                </p:nvSpPr>
                <p:spPr>
                  <a:xfrm>
                    <a:off x="9638143" y="5712254"/>
                    <a:ext cx="1472711" cy="400110"/>
                  </a:xfrm>
                  <a:prstGeom prst="rect">
                    <a:avLst/>
                  </a:prstGeom>
                  <a:blipFill>
                    <a:blip r:embed="rId11"/>
                    <a:stretch>
                      <a:fillRect/>
                    </a:stretch>
                  </a:blipFill>
                </p:spPr>
                <p:txBody>
                  <a:bodyPr/>
                  <a:lstStyle/>
                  <a:p>
                    <a:r>
                      <a:rPr lang="en-US">
                        <a:noFill/>
                      </a:rPr>
                      <a:t> </a:t>
                    </a:r>
                  </a:p>
                </p:txBody>
              </p:sp>
            </mc:Fallback>
          </mc:AlternateContent>
          <p:cxnSp>
            <p:nvCxnSpPr>
              <p:cNvPr id="6" name="Straight Arrow Connector 5">
                <a:extLst>
                  <a:ext uri="{FF2B5EF4-FFF2-40B4-BE49-F238E27FC236}">
                    <a16:creationId xmlns:a16="http://schemas.microsoft.com/office/drawing/2014/main" id="{3023E4DC-BB46-8C7E-9F73-23D4D9C54C21}"/>
                  </a:ext>
                </a:extLst>
              </p:cNvPr>
              <p:cNvCxnSpPr/>
              <p:nvPr/>
            </p:nvCxnSpPr>
            <p:spPr>
              <a:xfrm flipH="1">
                <a:off x="8896306" y="5912309"/>
                <a:ext cx="633284" cy="0"/>
              </a:xfrm>
              <a:prstGeom prst="straightConnector1">
                <a:avLst/>
              </a:prstGeom>
              <a:ln w="571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CB960AB3-5718-FBBB-2FE4-95E854FBB295}"/>
                  </a:ext>
                </a:extLst>
              </p:cNvPr>
              <p:cNvSpPr txBox="1"/>
              <p:nvPr/>
            </p:nvSpPr>
            <p:spPr>
              <a:xfrm>
                <a:off x="484743" y="4402014"/>
                <a:ext cx="6340206" cy="430887"/>
              </a:xfrm>
              <a:prstGeom prst="rect">
                <a:avLst/>
              </a:prstGeom>
              <a:noFill/>
            </p:spPr>
            <p:txBody>
              <a:bodyPr wrap="square">
                <a:spAutoFit/>
              </a:bodyPr>
              <a:lstStyle/>
              <a:p>
                <a:r>
                  <a:rPr lang="en-US" sz="2200" u="sng" dirty="0"/>
                  <a:t>Discrete Gradient Computation:</a:t>
                </a:r>
              </a:p>
            </p:txBody>
          </p:sp>
        </p:grpSp>
      </p:grpSp>
    </p:spTree>
    <p:extLst>
      <p:ext uri="{BB962C8B-B14F-4D97-AF65-F5344CB8AC3E}">
        <p14:creationId xmlns:p14="http://schemas.microsoft.com/office/powerpoint/2010/main" val="7905996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50AD4FD-84EB-BFD9-0140-C04A53575D7E}"/>
              </a:ext>
            </a:extLst>
          </p:cNvPr>
          <p:cNvSpPr>
            <a:spLocks noGrp="1"/>
          </p:cNvSpPr>
          <p:nvPr>
            <p:ph type="sldNum" sz="quarter" idx="12"/>
          </p:nvPr>
        </p:nvSpPr>
        <p:spPr/>
        <p:txBody>
          <a:bodyPr/>
          <a:lstStyle/>
          <a:p>
            <a:fld id="{16DBD0CC-423F-4B58-AFF5-83B6DD233671}" type="slidenum">
              <a:rPr lang="en-IL" smtClean="0"/>
              <a:t>16</a:t>
            </a:fld>
            <a:endParaRPr lang="en-IL"/>
          </a:p>
        </p:txBody>
      </p:sp>
      <p:sp>
        <p:nvSpPr>
          <p:cNvPr id="5" name="TextBox 4">
            <a:extLst>
              <a:ext uri="{FF2B5EF4-FFF2-40B4-BE49-F238E27FC236}">
                <a16:creationId xmlns:a16="http://schemas.microsoft.com/office/drawing/2014/main" id="{BA006D8E-436B-4B59-46FE-0D875AA2592F}"/>
              </a:ext>
            </a:extLst>
          </p:cNvPr>
          <p:cNvSpPr txBox="1"/>
          <p:nvPr/>
        </p:nvSpPr>
        <p:spPr>
          <a:xfrm>
            <a:off x="373780" y="470169"/>
            <a:ext cx="6420540" cy="707886"/>
          </a:xfrm>
          <a:prstGeom prst="rect">
            <a:avLst/>
          </a:prstGeom>
          <a:noFill/>
        </p:spPr>
        <p:txBody>
          <a:bodyPr wrap="none" rtlCol="1">
            <a:spAutoFit/>
          </a:bodyPr>
          <a:lstStyle/>
          <a:p>
            <a:r>
              <a:rPr lang="en-US" sz="4000" dirty="0"/>
              <a:t>Inner Layer – Inference in GBS</a:t>
            </a:r>
            <a:endParaRPr lang="he-IL" sz="4000" dirty="0"/>
          </a:p>
        </p:txBody>
      </p:sp>
      <p:grpSp>
        <p:nvGrpSpPr>
          <p:cNvPr id="18" name="Group 17">
            <a:extLst>
              <a:ext uri="{FF2B5EF4-FFF2-40B4-BE49-F238E27FC236}">
                <a16:creationId xmlns:a16="http://schemas.microsoft.com/office/drawing/2014/main" id="{7BBF7F00-591B-44B2-7253-3C1D85AD2F82}"/>
              </a:ext>
            </a:extLst>
          </p:cNvPr>
          <p:cNvGrpSpPr/>
          <p:nvPr/>
        </p:nvGrpSpPr>
        <p:grpSpPr>
          <a:xfrm>
            <a:off x="527182" y="1472969"/>
            <a:ext cx="10694129" cy="2748038"/>
            <a:chOff x="680984" y="3863267"/>
            <a:chExt cx="10694129" cy="2748038"/>
          </a:xfrm>
        </p:grpSpPr>
        <p:sp>
          <p:nvSpPr>
            <p:cNvPr id="6" name="TextBox 5">
              <a:extLst>
                <a:ext uri="{FF2B5EF4-FFF2-40B4-BE49-F238E27FC236}">
                  <a16:creationId xmlns:a16="http://schemas.microsoft.com/office/drawing/2014/main" id="{247E01C2-FCB6-F249-697D-A43FBD006567}"/>
                </a:ext>
              </a:extLst>
            </p:cNvPr>
            <p:cNvSpPr txBox="1"/>
            <p:nvPr/>
          </p:nvSpPr>
          <p:spPr>
            <a:xfrm>
              <a:off x="3417044" y="4097017"/>
              <a:ext cx="4834590" cy="2160564"/>
            </a:xfrm>
            <a:prstGeom prst="rect">
              <a:avLst/>
            </a:prstGeom>
            <a:solidFill>
              <a:schemeClr val="accent6">
                <a:lumMod val="75000"/>
              </a:schemeClr>
            </a:solidFill>
            <a:ln w="19050">
              <a:solidFill>
                <a:schemeClr val="tx1"/>
              </a:solidFill>
            </a:ln>
          </p:spPr>
          <p:txBody>
            <a:bodyPr wrap="square" rtlCol="0">
              <a:spAutoFit/>
            </a:bodyPr>
            <a:lstStyle/>
            <a:p>
              <a:endParaRPr lang="en-US" dirty="0">
                <a:solidFill>
                  <a:schemeClr val="bg1"/>
                </a:solidFill>
              </a:endParaRPr>
            </a:p>
          </p:txBody>
        </p:sp>
        <p:grpSp>
          <p:nvGrpSpPr>
            <p:cNvPr id="7" name="Group 6">
              <a:extLst>
                <a:ext uri="{FF2B5EF4-FFF2-40B4-BE49-F238E27FC236}">
                  <a16:creationId xmlns:a16="http://schemas.microsoft.com/office/drawing/2014/main" id="{6B1654E9-6A27-E8EC-8143-1B24363A65F2}"/>
                </a:ext>
              </a:extLst>
            </p:cNvPr>
            <p:cNvGrpSpPr/>
            <p:nvPr/>
          </p:nvGrpSpPr>
          <p:grpSpPr>
            <a:xfrm>
              <a:off x="680984" y="3863267"/>
              <a:ext cx="10694129" cy="2748038"/>
              <a:chOff x="1519184" y="3973437"/>
              <a:chExt cx="10694129" cy="2748038"/>
            </a:xfrm>
          </p:grpSpPr>
          <p:grpSp>
            <p:nvGrpSpPr>
              <p:cNvPr id="8" name="Group 7">
                <a:extLst>
                  <a:ext uri="{FF2B5EF4-FFF2-40B4-BE49-F238E27FC236}">
                    <a16:creationId xmlns:a16="http://schemas.microsoft.com/office/drawing/2014/main" id="{C99B8630-B88E-E24A-1892-F726E370EA17}"/>
                  </a:ext>
                </a:extLst>
              </p:cNvPr>
              <p:cNvGrpSpPr/>
              <p:nvPr/>
            </p:nvGrpSpPr>
            <p:grpSpPr>
              <a:xfrm>
                <a:off x="1519184" y="3973437"/>
                <a:ext cx="10694129" cy="2748038"/>
                <a:chOff x="1519184" y="3973437"/>
                <a:chExt cx="10694129" cy="2748038"/>
              </a:xfrm>
            </p:grpSpPr>
            <p:sp>
              <p:nvSpPr>
                <p:cNvPr id="11" name="Rectangle 10">
                  <a:extLst>
                    <a:ext uri="{FF2B5EF4-FFF2-40B4-BE49-F238E27FC236}">
                      <a16:creationId xmlns:a16="http://schemas.microsoft.com/office/drawing/2014/main" id="{F56267ED-0CDF-8245-704A-BEE40BD534E6}"/>
                    </a:ext>
                  </a:extLst>
                </p:cNvPr>
                <p:cNvSpPr/>
                <p:nvPr/>
              </p:nvSpPr>
              <p:spPr>
                <a:xfrm>
                  <a:off x="4122917" y="3973437"/>
                  <a:ext cx="5340854" cy="2748038"/>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dirty="0">
                    <a:solidFill>
                      <a:schemeClr val="tx1"/>
                    </a:solidFill>
                  </a:endParaRPr>
                </a:p>
              </p:txBody>
            </p:sp>
            <p:cxnSp>
              <p:nvCxnSpPr>
                <p:cNvPr id="12" name="Straight Arrow Connector 11">
                  <a:extLst>
                    <a:ext uri="{FF2B5EF4-FFF2-40B4-BE49-F238E27FC236}">
                      <a16:creationId xmlns:a16="http://schemas.microsoft.com/office/drawing/2014/main" id="{2808A4B5-3D1F-151D-4F18-BE6870414473}"/>
                    </a:ext>
                  </a:extLst>
                </p:cNvPr>
                <p:cNvCxnSpPr>
                  <a:cxnSpLocks/>
                </p:cNvCxnSpPr>
                <p:nvPr/>
              </p:nvCxnSpPr>
              <p:spPr>
                <a:xfrm>
                  <a:off x="2566931" y="5774109"/>
                  <a:ext cx="2078123" cy="0"/>
                </a:xfrm>
                <a:prstGeom prst="straightConnector1">
                  <a:avLst/>
                </a:prstGeom>
                <a:ln w="762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F8244A3-6D09-0482-C9A9-BA85B0A90C92}"/>
                    </a:ext>
                  </a:extLst>
                </p:cNvPr>
                <p:cNvCxnSpPr>
                  <a:cxnSpLocks/>
                  <a:stCxn id="6" idx="3"/>
                </p:cNvCxnSpPr>
                <p:nvPr/>
              </p:nvCxnSpPr>
              <p:spPr>
                <a:xfrm flipV="1">
                  <a:off x="9089834" y="5264227"/>
                  <a:ext cx="1857309" cy="23242"/>
                </a:xfrm>
                <a:prstGeom prst="straightConnector1">
                  <a:avLst/>
                </a:prstGeom>
                <a:ln w="762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634D3B2B-4721-6B96-5E4B-DAE5EF8886DE}"/>
                        </a:ext>
                      </a:extLst>
                    </p:cNvPr>
                    <p:cNvSpPr txBox="1"/>
                    <p:nvPr/>
                  </p:nvSpPr>
                  <p:spPr>
                    <a:xfrm>
                      <a:off x="1519184" y="5558665"/>
                      <a:ext cx="1127745" cy="4308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𝑔𝑏</m:t>
                            </m:r>
                            <m:d>
                              <m:dPr>
                                <m:ctrlPr>
                                  <a:rPr lang="en-US" sz="2200" b="0" i="1" smtClean="0">
                                    <a:latin typeface="Cambria Math" panose="02040503050406030204" pitchFamily="18" charset="0"/>
                                  </a:rPr>
                                </m:ctrlPr>
                              </m:dPr>
                              <m:e>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𝑋</m:t>
                                    </m:r>
                                  </m:e>
                                  <m:sub>
                                    <m:r>
                                      <a:rPr lang="en-US" sz="2200" b="0" i="1" smtClean="0">
                                        <a:latin typeface="Cambria Math" panose="02040503050406030204" pitchFamily="18" charset="0"/>
                                      </a:rPr>
                                      <m:t>𝑘</m:t>
                                    </m:r>
                                  </m:sub>
                                </m:sSub>
                              </m:e>
                            </m:d>
                          </m:oMath>
                        </m:oMathPara>
                      </a14:m>
                      <a:endParaRPr lang="en-US" sz="2200" dirty="0"/>
                    </a:p>
                  </p:txBody>
                </p:sp>
              </mc:Choice>
              <mc:Fallback xmlns="">
                <p:sp>
                  <p:nvSpPr>
                    <p:cNvPr id="14" name="TextBox 13">
                      <a:extLst>
                        <a:ext uri="{FF2B5EF4-FFF2-40B4-BE49-F238E27FC236}">
                          <a16:creationId xmlns:a16="http://schemas.microsoft.com/office/drawing/2014/main" id="{634D3B2B-4721-6B96-5E4B-DAE5EF8886DE}"/>
                        </a:ext>
                      </a:extLst>
                    </p:cNvPr>
                    <p:cNvSpPr txBox="1">
                      <a:spLocks noRot="1" noChangeAspect="1" noMove="1" noResize="1" noEditPoints="1" noAdjustHandles="1" noChangeArrowheads="1" noChangeShapeType="1" noTextEdit="1"/>
                    </p:cNvSpPr>
                    <p:nvPr/>
                  </p:nvSpPr>
                  <p:spPr>
                    <a:xfrm>
                      <a:off x="1519184" y="5558665"/>
                      <a:ext cx="1127745" cy="430887"/>
                    </a:xfrm>
                    <a:prstGeom prst="rect">
                      <a:avLst/>
                    </a:prstGeom>
                    <a:blipFill>
                      <a:blip r:embed="rId3"/>
                      <a:stretch>
                        <a:fillRect b="-1549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B0A7AE86-49A8-BAE3-2D55-386BDB3F1E68}"/>
                        </a:ext>
                      </a:extLst>
                    </p:cNvPr>
                    <p:cNvSpPr txBox="1"/>
                    <p:nvPr/>
                  </p:nvSpPr>
                  <p:spPr>
                    <a:xfrm>
                      <a:off x="10939759" y="5015018"/>
                      <a:ext cx="1273554" cy="4308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sz="2200" b="0" i="1" smtClean="0">
                                    <a:latin typeface="Cambria Math" panose="02040503050406030204" pitchFamily="18" charset="0"/>
                                  </a:rPr>
                                </m:ctrlPr>
                              </m:sSubSupPr>
                              <m:e>
                                <m:r>
                                  <a:rPr lang="en-US" sz="2200" b="0" i="1" smtClean="0">
                                    <a:latin typeface="Cambria Math" panose="02040503050406030204" pitchFamily="18" charset="0"/>
                                  </a:rPr>
                                  <m:t>𝑢</m:t>
                                </m:r>
                              </m:e>
                              <m:sub>
                                <m:r>
                                  <a:rPr lang="en-US" sz="2200" b="0" i="1" smtClean="0">
                                    <a:latin typeface="Cambria Math" panose="02040503050406030204" pitchFamily="18" charset="0"/>
                                  </a:rPr>
                                  <m:t>𝑘</m:t>
                                </m:r>
                                <m:r>
                                  <a:rPr lang="en-US" sz="2200" b="0" i="1" smtClean="0">
                                    <a:latin typeface="Cambria Math" panose="02040503050406030204" pitchFamily="18" charset="0"/>
                                  </a:rPr>
                                  <m:t>:</m:t>
                                </m:r>
                                <m:r>
                                  <a:rPr lang="en-US" sz="2200" b="0" i="1" smtClean="0">
                                    <a:latin typeface="Cambria Math" panose="02040503050406030204" pitchFamily="18" charset="0"/>
                                  </a:rPr>
                                  <m:t>𝑘</m:t>
                                </m:r>
                                <m:r>
                                  <a:rPr lang="en-US" sz="2200" b="0" i="1" smtClean="0">
                                    <a:latin typeface="Cambria Math" panose="02040503050406030204" pitchFamily="18" charset="0"/>
                                  </a:rPr>
                                  <m:t>+</m:t>
                                </m:r>
                                <m:r>
                                  <a:rPr lang="en-US" sz="2200" b="0" i="1" smtClean="0">
                                    <a:latin typeface="Cambria Math" panose="02040503050406030204" pitchFamily="18" charset="0"/>
                                  </a:rPr>
                                  <m:t>𝐿</m:t>
                                </m:r>
                                <m:r>
                                  <a:rPr lang="en-US" sz="2200" b="0" i="1" smtClean="0">
                                    <a:latin typeface="Cambria Math" panose="02040503050406030204" pitchFamily="18" charset="0"/>
                                  </a:rPr>
                                  <m:t>−</m:t>
                                </m:r>
                                <m:r>
                                  <a:rPr lang="en-US" sz="2200" b="0" i="1" smtClean="0">
                                    <a:latin typeface="Cambria Math" panose="02040503050406030204" pitchFamily="18" charset="0"/>
                                  </a:rPr>
                                  <m:t>1</m:t>
                                </m:r>
                              </m:sub>
                              <m:sup>
                                <m:r>
                                  <a:rPr lang="en-US" sz="2200" b="0" i="1" smtClean="0">
                                    <a:latin typeface="Cambria Math" panose="02040503050406030204" pitchFamily="18" charset="0"/>
                                  </a:rPr>
                                  <m:t>⋆</m:t>
                                </m:r>
                              </m:sup>
                            </m:sSubSup>
                          </m:oMath>
                        </m:oMathPara>
                      </a14:m>
                      <a:endParaRPr lang="en-US" sz="2200" dirty="0"/>
                    </a:p>
                  </p:txBody>
                </p:sp>
              </mc:Choice>
              <mc:Fallback xmlns="">
                <p:sp>
                  <p:nvSpPr>
                    <p:cNvPr id="15" name="TextBox 14">
                      <a:extLst>
                        <a:ext uri="{FF2B5EF4-FFF2-40B4-BE49-F238E27FC236}">
                          <a16:creationId xmlns:a16="http://schemas.microsoft.com/office/drawing/2014/main" id="{B0A7AE86-49A8-BAE3-2D55-386BDB3F1E68}"/>
                        </a:ext>
                      </a:extLst>
                    </p:cNvPr>
                    <p:cNvSpPr txBox="1">
                      <a:spLocks noRot="1" noChangeAspect="1" noMove="1" noResize="1" noEditPoints="1" noAdjustHandles="1" noChangeArrowheads="1" noChangeShapeType="1" noTextEdit="1"/>
                    </p:cNvSpPr>
                    <p:nvPr/>
                  </p:nvSpPr>
                  <p:spPr>
                    <a:xfrm>
                      <a:off x="10939759" y="5015018"/>
                      <a:ext cx="1273554" cy="430887"/>
                    </a:xfrm>
                    <a:prstGeom prst="rect">
                      <a:avLst/>
                    </a:prstGeom>
                    <a:blipFill>
                      <a:blip r:embed="rId4"/>
                      <a:stretch>
                        <a:fillRect b="-4225"/>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89D3A06F-7FFC-6F97-9FC7-35B866DFAF87}"/>
                      </a:ext>
                    </a:extLst>
                  </p:cNvPr>
                  <p:cNvSpPr/>
                  <p:nvPr/>
                </p:nvSpPr>
                <p:spPr>
                  <a:xfrm>
                    <a:off x="4645054" y="5017532"/>
                    <a:ext cx="4296579" cy="1200839"/>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Inner Layer: </a:t>
                    </a:r>
                  </a:p>
                  <a:p>
                    <a:r>
                      <a:rPr lang="en-US" dirty="0"/>
                      <a:t>	Computes   </a:t>
                    </a:r>
                    <a14:m>
                      <m:oMath xmlns:m="http://schemas.openxmlformats.org/officeDocument/2006/math">
                        <m:sSubSup>
                          <m:sSubSupPr>
                            <m:ctrlPr>
                              <a:rPr lang="en-US" b="0" i="1" smtClean="0">
                                <a:latin typeface="Cambria Math" panose="02040503050406030204" pitchFamily="18" charset="0"/>
                              </a:rPr>
                            </m:ctrlPr>
                          </m:sSubSupPr>
                          <m:e>
                            <m:r>
                              <a:rPr lang="en-US" i="1">
                                <a:latin typeface="Cambria Math" panose="02040503050406030204" pitchFamily="18" charset="0"/>
                              </a:rPr>
                              <m:t>𝐽</m:t>
                            </m:r>
                          </m:e>
                          <m:sub>
                            <m:r>
                              <a:rPr lang="en-US" i="1">
                                <a:latin typeface="Cambria Math" panose="02040503050406030204" pitchFamily="18" charset="0"/>
                              </a:rPr>
                              <m:t>𝑘</m:t>
                            </m:r>
                          </m:sub>
                          <m:sup>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m:t>
                            </m:r>
                          </m:sup>
                        </m:sSubSup>
                      </m:oMath>
                    </a14:m>
                    <a:r>
                      <a:rPr lang="en-US" dirty="0"/>
                      <a:t> given  </a:t>
                    </a:r>
                    <a14:m>
                      <m:oMath xmlns:m="http://schemas.openxmlformats.org/officeDocument/2006/math">
                        <m:sSubSup>
                          <m:sSubSupPr>
                            <m:ctrlPr>
                              <a:rPr lang="en-US" i="1">
                                <a:solidFill>
                                  <a:schemeClr val="bg1"/>
                                </a:solidFill>
                                <a:latin typeface="Cambria Math" panose="02040503050406030204" pitchFamily="18" charset="0"/>
                              </a:rPr>
                            </m:ctrlPr>
                          </m:sSubSupPr>
                          <m:e>
                            <m:r>
                              <a:rPr lang="en-US" i="1">
                                <a:solidFill>
                                  <a:schemeClr val="bg1"/>
                                </a:solidFill>
                                <a:latin typeface="Cambria Math" panose="02040503050406030204" pitchFamily="18" charset="0"/>
                              </a:rPr>
                              <m:t>𝑢</m:t>
                            </m:r>
                          </m:e>
                          <m:sub>
                            <m:r>
                              <a:rPr lang="en-US" i="1">
                                <a:solidFill>
                                  <a:schemeClr val="bg1"/>
                                </a:solidFill>
                                <a:latin typeface="Cambria Math" panose="02040503050406030204" pitchFamily="18" charset="0"/>
                              </a:rPr>
                              <m:t>𝑘</m:t>
                            </m:r>
                            <m:r>
                              <a:rPr lang="en-US" i="1">
                                <a:solidFill>
                                  <a:schemeClr val="bg1"/>
                                </a:solidFill>
                                <a:latin typeface="Cambria Math" panose="02040503050406030204" pitchFamily="18" charset="0"/>
                              </a:rPr>
                              <m:t>:</m:t>
                            </m:r>
                            <m:r>
                              <a:rPr lang="en-US" i="1">
                                <a:solidFill>
                                  <a:schemeClr val="bg1"/>
                                </a:solidFill>
                                <a:latin typeface="Cambria Math" panose="02040503050406030204" pitchFamily="18" charset="0"/>
                              </a:rPr>
                              <m:t>𝑘</m:t>
                            </m:r>
                            <m:r>
                              <a:rPr lang="en-US" i="1">
                                <a:solidFill>
                                  <a:schemeClr val="bg1"/>
                                </a:solidFill>
                                <a:latin typeface="Cambria Math" panose="02040503050406030204" pitchFamily="18" charset="0"/>
                              </a:rPr>
                              <m:t>+</m:t>
                            </m:r>
                            <m:r>
                              <a:rPr lang="en-US" i="1">
                                <a:solidFill>
                                  <a:schemeClr val="bg1"/>
                                </a:solidFill>
                                <a:latin typeface="Cambria Math" panose="02040503050406030204" pitchFamily="18" charset="0"/>
                              </a:rPr>
                              <m:t>𝐿</m:t>
                            </m:r>
                            <m:r>
                              <a:rPr lang="en-US" i="1">
                                <a:solidFill>
                                  <a:schemeClr val="bg1"/>
                                </a:solidFill>
                                <a:latin typeface="Cambria Math" panose="02040503050406030204" pitchFamily="18" charset="0"/>
                              </a:rPr>
                              <m:t>−</m:t>
                            </m:r>
                            <m:r>
                              <a:rPr lang="en-US" i="1">
                                <a:solidFill>
                                  <a:schemeClr val="bg1"/>
                                </a:solidFill>
                                <a:latin typeface="Cambria Math" panose="02040503050406030204" pitchFamily="18" charset="0"/>
                              </a:rPr>
                              <m:t>1</m:t>
                            </m:r>
                          </m:sub>
                          <m:sup>
                            <m:r>
                              <a:rPr lang="en-US" i="1">
                                <a:solidFill>
                                  <a:schemeClr val="bg1"/>
                                </a:solidFill>
                                <a:latin typeface="Cambria Math" panose="02040503050406030204" pitchFamily="18" charset="0"/>
                              </a:rPr>
                              <m:t>(</m:t>
                            </m:r>
                            <m:r>
                              <a:rPr lang="en-US" i="1">
                                <a:solidFill>
                                  <a:schemeClr val="bg1"/>
                                </a:solidFill>
                                <a:latin typeface="Cambria Math" panose="02040503050406030204" pitchFamily="18" charset="0"/>
                              </a:rPr>
                              <m:t>𝑖</m:t>
                            </m:r>
                            <m:r>
                              <a:rPr lang="en-US" i="1">
                                <a:solidFill>
                                  <a:schemeClr val="bg1"/>
                                </a:solidFill>
                                <a:latin typeface="Cambria Math" panose="02040503050406030204" pitchFamily="18" charset="0"/>
                              </a:rPr>
                              <m:t>)</m:t>
                            </m:r>
                          </m:sup>
                        </m:sSubSup>
                      </m:oMath>
                    </a14:m>
                    <a:endParaRPr lang="en-US" dirty="0"/>
                  </a:p>
                </p:txBody>
              </p:sp>
            </mc:Choice>
            <mc:Fallback xmlns="">
              <p:sp>
                <p:nvSpPr>
                  <p:cNvPr id="9" name="Rectangle 8">
                    <a:extLst>
                      <a:ext uri="{FF2B5EF4-FFF2-40B4-BE49-F238E27FC236}">
                        <a16:creationId xmlns:a16="http://schemas.microsoft.com/office/drawing/2014/main" id="{89D3A06F-7FFC-6F97-9FC7-35B866DFAF87}"/>
                      </a:ext>
                    </a:extLst>
                  </p:cNvPr>
                  <p:cNvSpPr>
                    <a:spLocks noRot="1" noChangeAspect="1" noMove="1" noResize="1" noEditPoints="1" noAdjustHandles="1" noChangeArrowheads="1" noChangeShapeType="1" noTextEdit="1"/>
                  </p:cNvSpPr>
                  <p:nvPr/>
                </p:nvSpPr>
                <p:spPr>
                  <a:xfrm>
                    <a:off x="4645054" y="5017532"/>
                    <a:ext cx="4296579" cy="1200839"/>
                  </a:xfrm>
                  <a:prstGeom prst="rect">
                    <a:avLst/>
                  </a:prstGeom>
                  <a:blipFill>
                    <a:blip r:embed="rId5"/>
                    <a:stretch>
                      <a:fillRect l="-9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8133833-A296-DA82-834E-B6891A316BE0}"/>
                      </a:ext>
                    </a:extLst>
                  </p:cNvPr>
                  <p:cNvSpPr txBox="1"/>
                  <p:nvPr/>
                </p:nvSpPr>
                <p:spPr>
                  <a:xfrm>
                    <a:off x="4255244" y="4207187"/>
                    <a:ext cx="4206628" cy="742263"/>
                  </a:xfrm>
                  <a:prstGeom prst="rect">
                    <a:avLst/>
                  </a:prstGeom>
                  <a:noFill/>
                  <a:ln w="19050">
                    <a:noFill/>
                  </a:ln>
                </p:spPr>
                <p:txBody>
                  <a:bodyPr wrap="square" rtlCol="0">
                    <a:spAutoFit/>
                  </a:bodyPr>
                  <a:lstStyle/>
                  <a:p>
                    <a:r>
                      <a:rPr lang="en-US" dirty="0">
                        <a:solidFill>
                          <a:schemeClr val="bg1"/>
                        </a:solidFill>
                      </a:rPr>
                      <a:t>Outer Layer: </a:t>
                    </a:r>
                    <a:br>
                      <a:rPr lang="en-US" dirty="0">
                        <a:solidFill>
                          <a:schemeClr val="bg1"/>
                        </a:solidFill>
                      </a:rPr>
                    </a:br>
                    <a:r>
                      <a:rPr lang="en-US" dirty="0">
                        <a:solidFill>
                          <a:schemeClr val="bg1"/>
                        </a:solidFill>
                      </a:rPr>
                      <a:t>	Updates   </a:t>
                    </a:r>
                    <a14:m>
                      <m:oMath xmlns:m="http://schemas.openxmlformats.org/officeDocument/2006/math">
                        <m:sSubSup>
                          <m:sSubSupPr>
                            <m:ctrlPr>
                              <a:rPr lang="en-US" b="0" i="1" smtClean="0">
                                <a:solidFill>
                                  <a:schemeClr val="bg1"/>
                                </a:solidFill>
                                <a:latin typeface="Cambria Math" panose="02040503050406030204" pitchFamily="18" charset="0"/>
                              </a:rPr>
                            </m:ctrlPr>
                          </m:sSubSupPr>
                          <m:e>
                            <m:r>
                              <a:rPr lang="en-US" b="0" i="1" smtClean="0">
                                <a:solidFill>
                                  <a:schemeClr val="bg1"/>
                                </a:solidFill>
                                <a:latin typeface="Cambria Math" panose="02040503050406030204" pitchFamily="18" charset="0"/>
                              </a:rPr>
                              <m:t>𝑢</m:t>
                            </m:r>
                          </m:e>
                          <m:sub>
                            <m:r>
                              <a:rPr lang="en-US" b="0" i="1" smtClean="0">
                                <a:solidFill>
                                  <a:schemeClr val="bg1"/>
                                </a:solidFill>
                                <a:latin typeface="Cambria Math" panose="02040503050406030204" pitchFamily="18" charset="0"/>
                              </a:rPr>
                              <m:t>𝑘</m:t>
                            </m:r>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𝑘</m:t>
                            </m:r>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𝐿</m:t>
                            </m:r>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1</m:t>
                            </m:r>
                          </m:sub>
                          <m:sup>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𝑖</m:t>
                            </m:r>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1</m:t>
                            </m:r>
                            <m:r>
                              <a:rPr lang="en-US" b="0" i="1" smtClean="0">
                                <a:solidFill>
                                  <a:schemeClr val="bg1"/>
                                </a:solidFill>
                                <a:latin typeface="Cambria Math" panose="02040503050406030204" pitchFamily="18" charset="0"/>
                              </a:rPr>
                              <m:t>)</m:t>
                            </m:r>
                          </m:sup>
                        </m:sSubSup>
                      </m:oMath>
                    </a14:m>
                    <a:r>
                      <a:rPr lang="en-US" dirty="0">
                        <a:solidFill>
                          <a:schemeClr val="bg1"/>
                        </a:solidFill>
                      </a:rPr>
                      <a:t> given </a:t>
                    </a:r>
                    <a14:m>
                      <m:oMath xmlns:m="http://schemas.openxmlformats.org/officeDocument/2006/math">
                        <m:sSubSup>
                          <m:sSubSupPr>
                            <m:ctrlPr>
                              <a:rPr lang="en-US" b="0" i="1" smtClean="0">
                                <a:solidFill>
                                  <a:schemeClr val="bg1"/>
                                </a:solidFill>
                                <a:latin typeface="Cambria Math" panose="02040503050406030204" pitchFamily="18" charset="0"/>
                              </a:rPr>
                            </m:ctrlPr>
                          </m:sSubSupPr>
                          <m:e>
                            <m:r>
                              <a:rPr lang="en-US" b="0" i="1" smtClean="0">
                                <a:solidFill>
                                  <a:schemeClr val="bg1"/>
                                </a:solidFill>
                                <a:latin typeface="Cambria Math" panose="02040503050406030204" pitchFamily="18" charset="0"/>
                              </a:rPr>
                              <m:t>𝐽</m:t>
                            </m:r>
                          </m:e>
                          <m:sub>
                            <m:r>
                              <a:rPr lang="en-US" b="0" i="1" smtClean="0">
                                <a:solidFill>
                                  <a:schemeClr val="bg1"/>
                                </a:solidFill>
                                <a:latin typeface="Cambria Math" panose="02040503050406030204" pitchFamily="18" charset="0"/>
                              </a:rPr>
                              <m:t>𝑘</m:t>
                            </m:r>
                          </m:sub>
                          <m:sup>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𝑖</m:t>
                            </m:r>
                            <m:r>
                              <a:rPr lang="en-US" b="0" i="1" smtClean="0">
                                <a:solidFill>
                                  <a:schemeClr val="bg1"/>
                                </a:solidFill>
                                <a:latin typeface="Cambria Math" panose="02040503050406030204" pitchFamily="18" charset="0"/>
                              </a:rPr>
                              <m:t>)</m:t>
                            </m:r>
                          </m:sup>
                        </m:sSubSup>
                      </m:oMath>
                    </a14:m>
                    <a:endParaRPr lang="en-US" dirty="0">
                      <a:solidFill>
                        <a:schemeClr val="bg1"/>
                      </a:solidFill>
                    </a:endParaRPr>
                  </a:p>
                </p:txBody>
              </p:sp>
            </mc:Choice>
            <mc:Fallback xmlns="">
              <p:sp>
                <p:nvSpPr>
                  <p:cNvPr id="10" name="TextBox 9">
                    <a:extLst>
                      <a:ext uri="{FF2B5EF4-FFF2-40B4-BE49-F238E27FC236}">
                        <a16:creationId xmlns:a16="http://schemas.microsoft.com/office/drawing/2014/main" id="{18133833-A296-DA82-834E-B6891A316BE0}"/>
                      </a:ext>
                    </a:extLst>
                  </p:cNvPr>
                  <p:cNvSpPr txBox="1">
                    <a:spLocks noRot="1" noChangeAspect="1" noMove="1" noResize="1" noEditPoints="1" noAdjustHandles="1" noChangeArrowheads="1" noChangeShapeType="1" noTextEdit="1"/>
                  </p:cNvSpPr>
                  <p:nvPr/>
                </p:nvSpPr>
                <p:spPr>
                  <a:xfrm>
                    <a:off x="4255244" y="4207187"/>
                    <a:ext cx="4206628" cy="742263"/>
                  </a:xfrm>
                  <a:prstGeom prst="rect">
                    <a:avLst/>
                  </a:prstGeom>
                  <a:blipFill>
                    <a:blip r:embed="rId6"/>
                    <a:stretch>
                      <a:fillRect l="-1159" t="-4959" b="-8264"/>
                    </a:stretch>
                  </a:blipFill>
                  <a:ln w="19050">
                    <a:noFill/>
                  </a:ln>
                </p:spPr>
                <p:txBody>
                  <a:bodyPr/>
                  <a:lstStyle/>
                  <a:p>
                    <a:r>
                      <a:rPr lang="en-US">
                        <a:noFill/>
                      </a:rPr>
                      <a:t> </a:t>
                    </a:r>
                  </a:p>
                </p:txBody>
              </p:sp>
            </mc:Fallback>
          </mc:AlternateContent>
        </p:grpSp>
      </p:grpSp>
      <p:pic>
        <p:nvPicPr>
          <p:cNvPr id="16" name="Picture 15">
            <a:extLst>
              <a:ext uri="{FF2B5EF4-FFF2-40B4-BE49-F238E27FC236}">
                <a16:creationId xmlns:a16="http://schemas.microsoft.com/office/drawing/2014/main" id="{954BA3F7-EC0B-1A07-701E-137543469063}"/>
              </a:ext>
            </a:extLst>
          </p:cNvPr>
          <p:cNvPicPr>
            <a:picLocks noChangeAspect="1"/>
          </p:cNvPicPr>
          <p:nvPr/>
        </p:nvPicPr>
        <p:blipFill>
          <a:blip r:embed="rId7"/>
          <a:stretch>
            <a:fillRect/>
          </a:stretch>
        </p:blipFill>
        <p:spPr>
          <a:xfrm>
            <a:off x="1579927" y="4515922"/>
            <a:ext cx="8588641" cy="981914"/>
          </a:xfrm>
          <a:prstGeom prst="rect">
            <a:avLst/>
          </a:prstGeom>
        </p:spPr>
      </p:pic>
      <p:pic>
        <p:nvPicPr>
          <p:cNvPr id="17" name="Picture 16">
            <a:extLst>
              <a:ext uri="{FF2B5EF4-FFF2-40B4-BE49-F238E27FC236}">
                <a16:creationId xmlns:a16="http://schemas.microsoft.com/office/drawing/2014/main" id="{5AF8DEC7-DD98-78E4-F271-D9A47E369F37}"/>
              </a:ext>
            </a:extLst>
          </p:cNvPr>
          <p:cNvPicPr>
            <a:picLocks noChangeAspect="1"/>
          </p:cNvPicPr>
          <p:nvPr/>
        </p:nvPicPr>
        <p:blipFill>
          <a:blip r:embed="rId8"/>
          <a:stretch>
            <a:fillRect/>
          </a:stretch>
        </p:blipFill>
        <p:spPr>
          <a:xfrm>
            <a:off x="2593086" y="5595985"/>
            <a:ext cx="6370971" cy="707886"/>
          </a:xfrm>
          <a:prstGeom prst="rect">
            <a:avLst/>
          </a:prstGeom>
        </p:spPr>
      </p:pic>
      <p:sp>
        <p:nvSpPr>
          <p:cNvPr id="2" name="TextBox 1">
            <a:extLst>
              <a:ext uri="{FF2B5EF4-FFF2-40B4-BE49-F238E27FC236}">
                <a16:creationId xmlns:a16="http://schemas.microsoft.com/office/drawing/2014/main" id="{F05D2FA2-F2FC-EABC-E94D-71D81E3362A4}"/>
              </a:ext>
            </a:extLst>
          </p:cNvPr>
          <p:cNvSpPr txBox="1"/>
          <p:nvPr/>
        </p:nvSpPr>
        <p:spPr>
          <a:xfrm>
            <a:off x="5574535" y="6169446"/>
            <a:ext cx="573106" cy="369332"/>
          </a:xfrm>
          <a:prstGeom prst="rect">
            <a:avLst/>
          </a:prstGeom>
          <a:noFill/>
        </p:spPr>
        <p:txBody>
          <a:bodyPr wrap="none" rtlCol="0">
            <a:spAutoFit/>
          </a:bodyPr>
          <a:lstStyle/>
          <a:p>
            <a:r>
              <a:rPr lang="en-US" dirty="0">
                <a:solidFill>
                  <a:srgbClr val="FF0000"/>
                </a:solidFill>
              </a:rPr>
              <a:t>Past</a:t>
            </a:r>
          </a:p>
        </p:txBody>
      </p:sp>
      <p:sp>
        <p:nvSpPr>
          <p:cNvPr id="19" name="TextBox 18">
            <a:extLst>
              <a:ext uri="{FF2B5EF4-FFF2-40B4-BE49-F238E27FC236}">
                <a16:creationId xmlns:a16="http://schemas.microsoft.com/office/drawing/2014/main" id="{7695E029-B34A-E12F-7AEE-237005AA2282}"/>
              </a:ext>
            </a:extLst>
          </p:cNvPr>
          <p:cNvSpPr txBox="1"/>
          <p:nvPr/>
        </p:nvSpPr>
        <p:spPr>
          <a:xfrm>
            <a:off x="7068061" y="6169446"/>
            <a:ext cx="803618" cy="369332"/>
          </a:xfrm>
          <a:prstGeom prst="rect">
            <a:avLst/>
          </a:prstGeom>
          <a:noFill/>
        </p:spPr>
        <p:txBody>
          <a:bodyPr wrap="none" rtlCol="0">
            <a:spAutoFit/>
          </a:bodyPr>
          <a:lstStyle/>
          <a:p>
            <a:r>
              <a:rPr lang="en-US" dirty="0">
                <a:solidFill>
                  <a:srgbClr val="0070C0"/>
                </a:solidFill>
              </a:rPr>
              <a:t>Future</a:t>
            </a:r>
          </a:p>
        </p:txBody>
      </p:sp>
    </p:spTree>
    <p:extLst>
      <p:ext uri="{BB962C8B-B14F-4D97-AF65-F5344CB8AC3E}">
        <p14:creationId xmlns:p14="http://schemas.microsoft.com/office/powerpoint/2010/main" val="24444944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50AD4FD-84EB-BFD9-0140-C04A53575D7E}"/>
              </a:ext>
            </a:extLst>
          </p:cNvPr>
          <p:cNvSpPr>
            <a:spLocks noGrp="1"/>
          </p:cNvSpPr>
          <p:nvPr>
            <p:ph type="sldNum" sz="quarter" idx="12"/>
          </p:nvPr>
        </p:nvSpPr>
        <p:spPr/>
        <p:txBody>
          <a:bodyPr/>
          <a:lstStyle/>
          <a:p>
            <a:fld id="{16DBD0CC-423F-4B58-AFF5-83B6DD233671}" type="slidenum">
              <a:rPr lang="en-IL" smtClean="0"/>
              <a:t>17</a:t>
            </a:fld>
            <a:endParaRPr lang="en-IL"/>
          </a:p>
        </p:txBody>
      </p:sp>
      <p:sp>
        <p:nvSpPr>
          <p:cNvPr id="5" name="TextBox 4">
            <a:extLst>
              <a:ext uri="{FF2B5EF4-FFF2-40B4-BE49-F238E27FC236}">
                <a16:creationId xmlns:a16="http://schemas.microsoft.com/office/drawing/2014/main" id="{BA006D8E-436B-4B59-46FE-0D875AA2592F}"/>
              </a:ext>
            </a:extLst>
          </p:cNvPr>
          <p:cNvSpPr txBox="1"/>
          <p:nvPr/>
        </p:nvSpPr>
        <p:spPr>
          <a:xfrm>
            <a:off x="373780" y="470169"/>
            <a:ext cx="6420540" cy="707886"/>
          </a:xfrm>
          <a:prstGeom prst="rect">
            <a:avLst/>
          </a:prstGeom>
          <a:noFill/>
        </p:spPr>
        <p:txBody>
          <a:bodyPr wrap="none" rtlCol="1">
            <a:spAutoFit/>
          </a:bodyPr>
          <a:lstStyle/>
          <a:p>
            <a:r>
              <a:rPr lang="en-US" sz="4000" dirty="0"/>
              <a:t>Inner Layer – Inference in GBS</a:t>
            </a:r>
            <a:endParaRPr lang="he-IL" sz="4000" dirty="0"/>
          </a:p>
        </p:txBody>
      </p:sp>
      <p:pic>
        <p:nvPicPr>
          <p:cNvPr id="16" name="Picture 15">
            <a:extLst>
              <a:ext uri="{FF2B5EF4-FFF2-40B4-BE49-F238E27FC236}">
                <a16:creationId xmlns:a16="http://schemas.microsoft.com/office/drawing/2014/main" id="{D1D3741E-F09C-D143-8896-9AAF447310EE}"/>
              </a:ext>
            </a:extLst>
          </p:cNvPr>
          <p:cNvPicPr>
            <a:picLocks noChangeAspect="1"/>
          </p:cNvPicPr>
          <p:nvPr/>
        </p:nvPicPr>
        <p:blipFill>
          <a:blip r:embed="rId3"/>
          <a:stretch>
            <a:fillRect/>
          </a:stretch>
        </p:blipFill>
        <p:spPr>
          <a:xfrm>
            <a:off x="3808468" y="2440786"/>
            <a:ext cx="3959295" cy="762800"/>
          </a:xfrm>
          <a:prstGeom prst="rect">
            <a:avLst/>
          </a:prstGeom>
        </p:spPr>
      </p:pic>
      <p:pic>
        <p:nvPicPr>
          <p:cNvPr id="17" name="Picture 16">
            <a:extLst>
              <a:ext uri="{FF2B5EF4-FFF2-40B4-BE49-F238E27FC236}">
                <a16:creationId xmlns:a16="http://schemas.microsoft.com/office/drawing/2014/main" id="{4C3ACB8B-85CB-01D3-9D42-4E19D6030B65}"/>
              </a:ext>
            </a:extLst>
          </p:cNvPr>
          <p:cNvPicPr>
            <a:picLocks noChangeAspect="1"/>
          </p:cNvPicPr>
          <p:nvPr/>
        </p:nvPicPr>
        <p:blipFill>
          <a:blip r:embed="rId4"/>
          <a:stretch>
            <a:fillRect/>
          </a:stretch>
        </p:blipFill>
        <p:spPr>
          <a:xfrm>
            <a:off x="2370786" y="3381930"/>
            <a:ext cx="7831602" cy="849057"/>
          </a:xfrm>
          <a:prstGeom prst="rect">
            <a:avLst/>
          </a:prstGeom>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E54A86E4-721B-1267-8C12-844E0419E4D4}"/>
                  </a:ext>
                </a:extLst>
              </p:cNvPr>
              <p:cNvSpPr txBox="1"/>
              <p:nvPr/>
            </p:nvSpPr>
            <p:spPr>
              <a:xfrm>
                <a:off x="561860" y="1688312"/>
                <a:ext cx="5344284" cy="430887"/>
              </a:xfrm>
              <a:prstGeom prst="rect">
                <a:avLst/>
              </a:prstGeom>
              <a:noFill/>
            </p:spPr>
            <p:txBody>
              <a:bodyPr wrap="none" rtlCol="0">
                <a:spAutoFit/>
              </a:bodyPr>
              <a:lstStyle/>
              <a:p>
                <a:r>
                  <a:rPr lang="en-US" sz="2200" dirty="0"/>
                  <a:t>To compute </a:t>
                </a:r>
                <a14:m>
                  <m:oMath xmlns:m="http://schemas.openxmlformats.org/officeDocument/2006/math">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𝐽</m:t>
                        </m:r>
                      </m:e>
                      <m:sub>
                        <m:r>
                          <a:rPr lang="en-US" sz="2200" b="0" i="1" smtClean="0">
                            <a:latin typeface="Cambria Math" panose="02040503050406030204" pitchFamily="18" charset="0"/>
                          </a:rPr>
                          <m:t>𝑘</m:t>
                        </m:r>
                      </m:sub>
                    </m:sSub>
                  </m:oMath>
                </a14:m>
                <a:r>
                  <a:rPr lang="en-US" sz="2200" dirty="0"/>
                  <a:t> we need to infer in the future:</a:t>
                </a:r>
              </a:p>
            </p:txBody>
          </p:sp>
        </mc:Choice>
        <mc:Fallback xmlns="">
          <p:sp>
            <p:nvSpPr>
              <p:cNvPr id="2" name="TextBox 1">
                <a:extLst>
                  <a:ext uri="{FF2B5EF4-FFF2-40B4-BE49-F238E27FC236}">
                    <a16:creationId xmlns:a16="http://schemas.microsoft.com/office/drawing/2014/main" id="{E54A86E4-721B-1267-8C12-844E0419E4D4}"/>
                  </a:ext>
                </a:extLst>
              </p:cNvPr>
              <p:cNvSpPr txBox="1">
                <a:spLocks noRot="1" noChangeAspect="1" noMove="1" noResize="1" noEditPoints="1" noAdjustHandles="1" noChangeArrowheads="1" noChangeShapeType="1" noTextEdit="1"/>
              </p:cNvSpPr>
              <p:nvPr/>
            </p:nvSpPr>
            <p:spPr>
              <a:xfrm>
                <a:off x="561860" y="1688312"/>
                <a:ext cx="5344284" cy="430887"/>
              </a:xfrm>
              <a:prstGeom prst="rect">
                <a:avLst/>
              </a:prstGeom>
              <a:blipFill>
                <a:blip r:embed="rId5"/>
                <a:stretch>
                  <a:fillRect l="-1482" t="-9859" r="-342" b="-267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CA845F06-AC5A-088A-F4B8-8FEEC801E1C6}"/>
                  </a:ext>
                </a:extLst>
              </p:cNvPr>
              <p:cNvSpPr txBox="1"/>
              <p:nvPr/>
            </p:nvSpPr>
            <p:spPr>
              <a:xfrm>
                <a:off x="373780" y="4466317"/>
                <a:ext cx="10676138" cy="1162241"/>
              </a:xfrm>
              <a:prstGeom prst="rect">
                <a:avLst/>
              </a:prstGeom>
              <a:noFill/>
            </p:spPr>
            <p:txBody>
              <a:bodyPr wrap="square">
                <a:spAutoFit/>
              </a:bodyPr>
              <a:lstStyle/>
              <a:p>
                <a:r>
                  <a:rPr lang="en-US" sz="2200" dirty="0"/>
                  <a:t>Complications Arise:</a:t>
                </a:r>
              </a:p>
              <a:p>
                <a:pPr marL="742950" lvl="1" indent="-285750">
                  <a:buFont typeface="Arial" panose="020B0604020202020204" pitchFamily="34" charset="0"/>
                  <a:buChar char="•"/>
                </a:pPr>
                <a:r>
                  <a:rPr lang="en-US" sz="2200" dirty="0"/>
                  <a:t>Unknown if observation </a:t>
                </a:r>
                <a14:m>
                  <m:oMath xmlns:m="http://schemas.openxmlformats.org/officeDocument/2006/math">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𝑧</m:t>
                        </m:r>
                      </m:e>
                      <m:sub>
                        <m:r>
                          <a:rPr lang="en-US" sz="2200" b="0" i="1" smtClean="0">
                            <a:latin typeface="Cambria Math" panose="02040503050406030204" pitchFamily="18" charset="0"/>
                          </a:rPr>
                          <m:t>𝑘</m:t>
                        </m:r>
                        <m:r>
                          <a:rPr lang="en-US" sz="2200" b="0" i="1" smtClean="0">
                            <a:latin typeface="Cambria Math" panose="02040503050406030204" pitchFamily="18" charset="0"/>
                          </a:rPr>
                          <m:t>+</m:t>
                        </m:r>
                        <m:r>
                          <a:rPr lang="en-US" sz="2200" b="0" i="1" smtClean="0">
                            <a:latin typeface="Cambria Math" panose="02040503050406030204" pitchFamily="18" charset="0"/>
                          </a:rPr>
                          <m:t>𝑙</m:t>
                        </m:r>
                        <m:r>
                          <a:rPr lang="en-US" sz="2200" b="0" i="1" smtClean="0">
                            <a:latin typeface="Cambria Math" panose="02040503050406030204" pitchFamily="18" charset="0"/>
                          </a:rPr>
                          <m:t>,</m:t>
                        </m:r>
                        <m:r>
                          <a:rPr lang="en-US" sz="2200" b="0" i="1" smtClean="0">
                            <a:latin typeface="Cambria Math" panose="02040503050406030204" pitchFamily="18" charset="0"/>
                          </a:rPr>
                          <m:t>𝑗</m:t>
                        </m:r>
                      </m:sub>
                    </m:sSub>
                  </m:oMath>
                </a14:m>
                <a:r>
                  <a:rPr lang="en-US" sz="2200" dirty="0"/>
                  <a:t> will be obtained</a:t>
                </a:r>
              </a:p>
              <a:p>
                <a:pPr marL="742950" lvl="1" indent="-285750">
                  <a:buFont typeface="Arial" panose="020B0604020202020204" pitchFamily="34" charset="0"/>
                  <a:buChar char="•"/>
                </a:pPr>
                <a:r>
                  <a:rPr lang="en-US" sz="2200" dirty="0"/>
                  <a:t>Even if we have an observation, we cannot know what the measurement </a:t>
                </a:r>
                <a14:m>
                  <m:oMath xmlns:m="http://schemas.openxmlformats.org/officeDocument/2006/math">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𝑧</m:t>
                        </m:r>
                      </m:e>
                      <m:sub>
                        <m:r>
                          <a:rPr lang="en-US" sz="2200" b="0" i="1" smtClean="0">
                            <a:latin typeface="Cambria Math" panose="02040503050406030204" pitchFamily="18" charset="0"/>
                          </a:rPr>
                          <m:t>𝑖</m:t>
                        </m:r>
                        <m:r>
                          <a:rPr lang="en-US" sz="2200" b="0" i="1" smtClean="0">
                            <a:latin typeface="Cambria Math" panose="02040503050406030204" pitchFamily="18" charset="0"/>
                          </a:rPr>
                          <m:t>,</m:t>
                        </m:r>
                        <m:r>
                          <a:rPr lang="en-US" sz="2200" b="0" i="1" smtClean="0">
                            <a:latin typeface="Cambria Math" panose="02040503050406030204" pitchFamily="18" charset="0"/>
                          </a:rPr>
                          <m:t>𝑗</m:t>
                        </m:r>
                      </m:sub>
                    </m:sSub>
                  </m:oMath>
                </a14:m>
                <a:r>
                  <a:rPr lang="en-US" sz="2200" dirty="0"/>
                  <a:t> will be</a:t>
                </a:r>
              </a:p>
            </p:txBody>
          </p:sp>
        </mc:Choice>
        <mc:Fallback xmlns="">
          <p:sp>
            <p:nvSpPr>
              <p:cNvPr id="20" name="TextBox 19">
                <a:extLst>
                  <a:ext uri="{FF2B5EF4-FFF2-40B4-BE49-F238E27FC236}">
                    <a16:creationId xmlns:a16="http://schemas.microsoft.com/office/drawing/2014/main" id="{CA845F06-AC5A-088A-F4B8-8FEEC801E1C6}"/>
                  </a:ext>
                </a:extLst>
              </p:cNvPr>
              <p:cNvSpPr txBox="1">
                <a:spLocks noRot="1" noChangeAspect="1" noMove="1" noResize="1" noEditPoints="1" noAdjustHandles="1" noChangeArrowheads="1" noChangeShapeType="1" noTextEdit="1"/>
              </p:cNvSpPr>
              <p:nvPr/>
            </p:nvSpPr>
            <p:spPr>
              <a:xfrm>
                <a:off x="373780" y="4466317"/>
                <a:ext cx="10676138" cy="1162241"/>
              </a:xfrm>
              <a:prstGeom prst="rect">
                <a:avLst/>
              </a:prstGeom>
              <a:blipFill>
                <a:blip r:embed="rId6"/>
                <a:stretch>
                  <a:fillRect l="-742" t="-3684" b="-7895"/>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D6A0CBA7-8D0F-C988-647F-D9D98F28548B}"/>
              </a:ext>
            </a:extLst>
          </p:cNvPr>
          <p:cNvPicPr>
            <a:picLocks noChangeAspect="1"/>
          </p:cNvPicPr>
          <p:nvPr/>
        </p:nvPicPr>
        <p:blipFill>
          <a:blip r:embed="rId7"/>
          <a:stretch>
            <a:fillRect/>
          </a:stretch>
        </p:blipFill>
        <p:spPr>
          <a:xfrm>
            <a:off x="7767763" y="470169"/>
            <a:ext cx="4296375" cy="1216790"/>
          </a:xfrm>
          <a:prstGeom prst="rect">
            <a:avLst/>
          </a:prstGeom>
        </p:spPr>
      </p:pic>
      <p:grpSp>
        <p:nvGrpSpPr>
          <p:cNvPr id="11" name="Group 10">
            <a:extLst>
              <a:ext uri="{FF2B5EF4-FFF2-40B4-BE49-F238E27FC236}">
                <a16:creationId xmlns:a16="http://schemas.microsoft.com/office/drawing/2014/main" id="{9AF7333F-B793-6458-7BCA-84234F72C451}"/>
              </a:ext>
            </a:extLst>
          </p:cNvPr>
          <p:cNvGrpSpPr/>
          <p:nvPr/>
        </p:nvGrpSpPr>
        <p:grpSpPr>
          <a:xfrm rot="20703344">
            <a:off x="983265" y="2720534"/>
            <a:ext cx="2012694" cy="1207616"/>
            <a:chOff x="607086" y="4798113"/>
            <a:chExt cx="3248665" cy="1949199"/>
          </a:xfrm>
        </p:grpSpPr>
        <p:pic>
          <p:nvPicPr>
            <p:cNvPr id="12" name="Picture 11" descr="A picture containing text, tool&#10;&#10;Description automatically generated">
              <a:extLst>
                <a:ext uri="{FF2B5EF4-FFF2-40B4-BE49-F238E27FC236}">
                  <a16:creationId xmlns:a16="http://schemas.microsoft.com/office/drawing/2014/main" id="{63DAAA85-AD75-F643-ACD9-312978DE2DED}"/>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10000" b="90000" l="10000" r="90000">
                          <a14:foregroundMark x1="81000" y1="16042" x2="50250" y2="20833"/>
                        </a14:backgroundRemoval>
                      </a14:imgEffect>
                    </a14:imgLayer>
                  </a14:imgProps>
                </a:ext>
                <a:ext uri="{28A0092B-C50C-407E-A947-70E740481C1C}">
                  <a14:useLocalDpi xmlns:a14="http://schemas.microsoft.com/office/drawing/2010/main" val="0"/>
                </a:ext>
              </a:extLst>
            </a:blip>
            <a:stretch>
              <a:fillRect/>
            </a:stretch>
          </p:blipFill>
          <p:spPr>
            <a:xfrm>
              <a:off x="607086" y="4798113"/>
              <a:ext cx="3248665" cy="1949199"/>
            </a:xfrm>
            <a:prstGeom prst="rect">
              <a:avLst/>
            </a:prstGeom>
          </p:spPr>
        </p:pic>
        <p:sp>
          <p:nvSpPr>
            <p:cNvPr id="13" name="TextBox 12">
              <a:extLst>
                <a:ext uri="{FF2B5EF4-FFF2-40B4-BE49-F238E27FC236}">
                  <a16:creationId xmlns:a16="http://schemas.microsoft.com/office/drawing/2014/main" id="{4EC0A9DC-5A63-1B1F-0E14-15F5416560C8}"/>
                </a:ext>
              </a:extLst>
            </p:cNvPr>
            <p:cNvSpPr txBox="1"/>
            <p:nvPr/>
          </p:nvSpPr>
          <p:spPr>
            <a:xfrm rot="21060723">
              <a:off x="1194098" y="5179551"/>
              <a:ext cx="2584127" cy="1043235"/>
            </a:xfrm>
            <a:prstGeom prst="rect">
              <a:avLst/>
            </a:prstGeom>
            <a:noFill/>
          </p:spPr>
          <p:txBody>
            <a:bodyPr wrap="square" rtlCol="0">
              <a:spAutoFit/>
            </a:bodyPr>
            <a:lstStyle/>
            <a:p>
              <a:r>
                <a:rPr lang="en-US" b="1" dirty="0"/>
                <a:t>Expectation Maximization</a:t>
              </a:r>
            </a:p>
          </p:txBody>
        </p:sp>
      </p:grpSp>
    </p:spTree>
    <p:extLst>
      <p:ext uri="{BB962C8B-B14F-4D97-AF65-F5344CB8AC3E}">
        <p14:creationId xmlns:p14="http://schemas.microsoft.com/office/powerpoint/2010/main" val="3748420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50AD4FD-84EB-BFD9-0140-C04A53575D7E}"/>
              </a:ext>
            </a:extLst>
          </p:cNvPr>
          <p:cNvSpPr>
            <a:spLocks noGrp="1"/>
          </p:cNvSpPr>
          <p:nvPr>
            <p:ph type="sldNum" sz="quarter" idx="12"/>
          </p:nvPr>
        </p:nvSpPr>
        <p:spPr/>
        <p:txBody>
          <a:bodyPr/>
          <a:lstStyle/>
          <a:p>
            <a:fld id="{16DBD0CC-423F-4B58-AFF5-83B6DD233671}" type="slidenum">
              <a:rPr lang="en-IL" smtClean="0"/>
              <a:t>18</a:t>
            </a:fld>
            <a:endParaRPr lang="en-IL"/>
          </a:p>
        </p:txBody>
      </p:sp>
      <p:sp>
        <p:nvSpPr>
          <p:cNvPr id="5" name="TextBox 4">
            <a:extLst>
              <a:ext uri="{FF2B5EF4-FFF2-40B4-BE49-F238E27FC236}">
                <a16:creationId xmlns:a16="http://schemas.microsoft.com/office/drawing/2014/main" id="{BA006D8E-436B-4B59-46FE-0D875AA2592F}"/>
              </a:ext>
            </a:extLst>
          </p:cNvPr>
          <p:cNvSpPr txBox="1"/>
          <p:nvPr/>
        </p:nvSpPr>
        <p:spPr>
          <a:xfrm>
            <a:off x="373780" y="470169"/>
            <a:ext cx="6420540" cy="707886"/>
          </a:xfrm>
          <a:prstGeom prst="rect">
            <a:avLst/>
          </a:prstGeom>
          <a:noFill/>
        </p:spPr>
        <p:txBody>
          <a:bodyPr wrap="none" rtlCol="1">
            <a:spAutoFit/>
          </a:bodyPr>
          <a:lstStyle/>
          <a:p>
            <a:r>
              <a:rPr lang="en-US" sz="4000" dirty="0"/>
              <a:t>Inner Layer – Inference in GBS</a:t>
            </a:r>
            <a:endParaRPr lang="he-IL" sz="4000" dirty="0"/>
          </a:p>
        </p:txBody>
      </p:sp>
      <p:pic>
        <p:nvPicPr>
          <p:cNvPr id="9" name="Picture 8">
            <a:extLst>
              <a:ext uri="{FF2B5EF4-FFF2-40B4-BE49-F238E27FC236}">
                <a16:creationId xmlns:a16="http://schemas.microsoft.com/office/drawing/2014/main" id="{4E637720-03F4-CA0B-0F7C-246EABBBF790}"/>
              </a:ext>
            </a:extLst>
          </p:cNvPr>
          <p:cNvPicPr>
            <a:picLocks noChangeAspect="1"/>
          </p:cNvPicPr>
          <p:nvPr/>
        </p:nvPicPr>
        <p:blipFill>
          <a:blip r:embed="rId3"/>
          <a:stretch>
            <a:fillRect/>
          </a:stretch>
        </p:blipFill>
        <p:spPr>
          <a:xfrm>
            <a:off x="497519" y="1455727"/>
            <a:ext cx="6370971" cy="707886"/>
          </a:xfrm>
          <a:prstGeom prst="rect">
            <a:avLst/>
          </a:prstGeom>
        </p:spPr>
      </p:pic>
      <p:pic>
        <p:nvPicPr>
          <p:cNvPr id="8" name="Picture 7">
            <a:extLst>
              <a:ext uri="{FF2B5EF4-FFF2-40B4-BE49-F238E27FC236}">
                <a16:creationId xmlns:a16="http://schemas.microsoft.com/office/drawing/2014/main" id="{1C8DE48A-05E3-036F-F1BD-E7B8C59CA564}"/>
              </a:ext>
            </a:extLst>
          </p:cNvPr>
          <p:cNvPicPr>
            <a:picLocks noChangeAspect="1"/>
          </p:cNvPicPr>
          <p:nvPr/>
        </p:nvPicPr>
        <p:blipFill>
          <a:blip r:embed="rId4"/>
          <a:stretch>
            <a:fillRect/>
          </a:stretch>
        </p:blipFill>
        <p:spPr>
          <a:xfrm>
            <a:off x="915709" y="5795901"/>
            <a:ext cx="10125592" cy="737684"/>
          </a:xfrm>
          <a:prstGeom prst="rect">
            <a:avLst/>
          </a:prstGeom>
        </p:spPr>
      </p:pic>
      <p:sp>
        <p:nvSpPr>
          <p:cNvPr id="14" name="TextBox 13">
            <a:extLst>
              <a:ext uri="{FF2B5EF4-FFF2-40B4-BE49-F238E27FC236}">
                <a16:creationId xmlns:a16="http://schemas.microsoft.com/office/drawing/2014/main" id="{AC76106A-5B18-1D47-4DEB-3347E18AC515}"/>
              </a:ext>
            </a:extLst>
          </p:cNvPr>
          <p:cNvSpPr txBox="1"/>
          <p:nvPr/>
        </p:nvSpPr>
        <p:spPr>
          <a:xfrm>
            <a:off x="10300797" y="5490851"/>
            <a:ext cx="1549655" cy="369332"/>
          </a:xfrm>
          <a:prstGeom prst="rect">
            <a:avLst/>
          </a:prstGeom>
          <a:noFill/>
        </p:spPr>
        <p:txBody>
          <a:bodyPr wrap="none" rtlCol="0">
            <a:spAutoFit/>
          </a:bodyPr>
          <a:lstStyle/>
          <a:p>
            <a:r>
              <a:rPr lang="en-US" dirty="0">
                <a:solidFill>
                  <a:srgbClr val="7030A0"/>
                </a:solidFill>
              </a:rPr>
              <a:t>(*Minka,1998)</a:t>
            </a:r>
          </a:p>
        </p:txBody>
      </p:sp>
      <p:pic>
        <p:nvPicPr>
          <p:cNvPr id="11" name="Picture 10">
            <a:extLst>
              <a:ext uri="{FF2B5EF4-FFF2-40B4-BE49-F238E27FC236}">
                <a16:creationId xmlns:a16="http://schemas.microsoft.com/office/drawing/2014/main" id="{5C68D51D-1E1C-A4FF-2F1C-F2A84631FBE1}"/>
              </a:ext>
            </a:extLst>
          </p:cNvPr>
          <p:cNvPicPr>
            <a:picLocks noChangeAspect="1"/>
          </p:cNvPicPr>
          <p:nvPr/>
        </p:nvPicPr>
        <p:blipFill>
          <a:blip r:embed="rId5"/>
          <a:stretch>
            <a:fillRect/>
          </a:stretch>
        </p:blipFill>
        <p:spPr>
          <a:xfrm>
            <a:off x="7834012" y="438451"/>
            <a:ext cx="4296375" cy="1216790"/>
          </a:xfrm>
          <a:prstGeom prst="rect">
            <a:avLst/>
          </a:prstGeom>
        </p:spPr>
      </p:pic>
      <p:grpSp>
        <p:nvGrpSpPr>
          <p:cNvPr id="35" name="Group 34">
            <a:extLst>
              <a:ext uri="{FF2B5EF4-FFF2-40B4-BE49-F238E27FC236}">
                <a16:creationId xmlns:a16="http://schemas.microsoft.com/office/drawing/2014/main" id="{81A394D4-0F9D-6645-DC96-159A6B2B9304}"/>
              </a:ext>
            </a:extLst>
          </p:cNvPr>
          <p:cNvGrpSpPr/>
          <p:nvPr/>
        </p:nvGrpSpPr>
        <p:grpSpPr>
          <a:xfrm>
            <a:off x="497519" y="2229714"/>
            <a:ext cx="8433059" cy="1129611"/>
            <a:chOff x="497519" y="2229714"/>
            <a:chExt cx="8433059" cy="1129611"/>
          </a:xfrm>
        </p:grpSpPr>
        <p:pic>
          <p:nvPicPr>
            <p:cNvPr id="34" name="Picture 33">
              <a:extLst>
                <a:ext uri="{FF2B5EF4-FFF2-40B4-BE49-F238E27FC236}">
                  <a16:creationId xmlns:a16="http://schemas.microsoft.com/office/drawing/2014/main" id="{222B59CD-3329-25C8-993B-7E333DF91118}"/>
                </a:ext>
              </a:extLst>
            </p:cNvPr>
            <p:cNvPicPr>
              <a:picLocks noChangeAspect="1"/>
            </p:cNvPicPr>
            <p:nvPr/>
          </p:nvPicPr>
          <p:blipFill>
            <a:blip r:embed="rId6"/>
            <a:stretch>
              <a:fillRect/>
            </a:stretch>
          </p:blipFill>
          <p:spPr>
            <a:xfrm>
              <a:off x="2117727" y="2229714"/>
              <a:ext cx="6042699" cy="667019"/>
            </a:xfrm>
            <a:prstGeom prst="rect">
              <a:avLst/>
            </a:prstGeom>
          </p:spPr>
        </p:pic>
        <p:grpSp>
          <p:nvGrpSpPr>
            <p:cNvPr id="28" name="Group 27">
              <a:extLst>
                <a:ext uri="{FF2B5EF4-FFF2-40B4-BE49-F238E27FC236}">
                  <a16:creationId xmlns:a16="http://schemas.microsoft.com/office/drawing/2014/main" id="{476467A0-E245-5DE3-DABF-2CF2D47D895E}"/>
                </a:ext>
              </a:extLst>
            </p:cNvPr>
            <p:cNvGrpSpPr/>
            <p:nvPr/>
          </p:nvGrpSpPr>
          <p:grpSpPr>
            <a:xfrm>
              <a:off x="497519" y="2259334"/>
              <a:ext cx="8433059" cy="1099991"/>
              <a:chOff x="497519" y="2259334"/>
              <a:chExt cx="8433059" cy="1099991"/>
            </a:xfrm>
          </p:grpSpPr>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BFA06CD-EFF0-1202-7A8C-3CCCC652B75D}"/>
                      </a:ext>
                    </a:extLst>
                  </p:cNvPr>
                  <p:cNvSpPr txBox="1"/>
                  <p:nvPr/>
                </p:nvSpPr>
                <p:spPr>
                  <a:xfrm>
                    <a:off x="497519" y="2259334"/>
                    <a:ext cx="1675459" cy="52803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limLow>
                            <m:limLowPr>
                              <m:ctrlPr>
                                <a:rPr lang="en-US" sz="2000" b="0" i="1" smtClean="0">
                                  <a:latin typeface="Cambria Math" panose="02040503050406030204" pitchFamily="18" charset="0"/>
                                </a:rPr>
                              </m:ctrlPr>
                            </m:limLowPr>
                            <m:e>
                              <m:r>
                                <a:rPr lang="en-US" sz="2000" b="0" i="1" smtClean="0">
                                  <a:latin typeface="Cambria Math" panose="02040503050406030204" pitchFamily="18" charset="0"/>
                                </a:rPr>
                                <m:t>=</m:t>
                              </m:r>
                            </m:e>
                            <m:lim>
                              <m:r>
                                <a:rPr lang="en-US" sz="2000" b="0" i="1" smtClean="0">
                                  <a:latin typeface="Cambria Math" panose="02040503050406030204" pitchFamily="18" charset="0"/>
                                </a:rPr>
                                <m:t>𝑚𝑎𝑟𝑔𝑖𝑛𝑙𝑖𝑧𝑎𝑡𝑖𝑜𝑛</m:t>
                              </m:r>
                            </m:lim>
                          </m:limLow>
                        </m:oMath>
                      </m:oMathPara>
                    </a14:m>
                    <a:endParaRPr lang="en-US" sz="2000" dirty="0"/>
                  </a:p>
                </p:txBody>
              </p:sp>
            </mc:Choice>
            <mc:Fallback xmlns="">
              <p:sp>
                <p:nvSpPr>
                  <p:cNvPr id="6" name="TextBox 5">
                    <a:extLst>
                      <a:ext uri="{FF2B5EF4-FFF2-40B4-BE49-F238E27FC236}">
                        <a16:creationId xmlns:a16="http://schemas.microsoft.com/office/drawing/2014/main" id="{8BFA06CD-EFF0-1202-7A8C-3CCCC652B75D}"/>
                      </a:ext>
                    </a:extLst>
                  </p:cNvPr>
                  <p:cNvSpPr txBox="1">
                    <a:spLocks noRot="1" noChangeAspect="1" noMove="1" noResize="1" noEditPoints="1" noAdjustHandles="1" noChangeArrowheads="1" noChangeShapeType="1" noTextEdit="1"/>
                  </p:cNvSpPr>
                  <p:nvPr/>
                </p:nvSpPr>
                <p:spPr>
                  <a:xfrm>
                    <a:off x="497519" y="2259334"/>
                    <a:ext cx="1675459" cy="528030"/>
                  </a:xfrm>
                  <a:prstGeom prst="rect">
                    <a:avLst/>
                  </a:prstGeom>
                  <a:blipFill>
                    <a:blip r:embed="rId7"/>
                    <a:stretch>
                      <a:fillRect b="-6977"/>
                    </a:stretch>
                  </a:blipFill>
                </p:spPr>
                <p:txBody>
                  <a:bodyPr/>
                  <a:lstStyle/>
                  <a:p>
                    <a:r>
                      <a:rPr lang="en-US">
                        <a:noFill/>
                      </a:rPr>
                      <a:t> </a:t>
                    </a:r>
                  </a:p>
                </p:txBody>
              </p:sp>
            </mc:Fallback>
          </mc:AlternateContent>
          <p:sp>
            <p:nvSpPr>
              <p:cNvPr id="15" name="Right Brace 14">
                <a:extLst>
                  <a:ext uri="{FF2B5EF4-FFF2-40B4-BE49-F238E27FC236}">
                    <a16:creationId xmlns:a16="http://schemas.microsoft.com/office/drawing/2014/main" id="{4E1BF3CD-F074-0F7E-F8B4-535E69445A1E}"/>
                  </a:ext>
                </a:extLst>
              </p:cNvPr>
              <p:cNvSpPr/>
              <p:nvPr/>
            </p:nvSpPr>
            <p:spPr>
              <a:xfrm rot="5400000">
                <a:off x="4259781" y="2200722"/>
                <a:ext cx="238846" cy="1002535"/>
              </a:xfrm>
              <a:prstGeom prst="rightBrace">
                <a:avLst/>
              </a:prstGeom>
              <a:ln w="38100">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TextBox 15">
                <a:extLst>
                  <a:ext uri="{FF2B5EF4-FFF2-40B4-BE49-F238E27FC236}">
                    <a16:creationId xmlns:a16="http://schemas.microsoft.com/office/drawing/2014/main" id="{01BD921B-456C-ADA8-04A2-06CA09B944C4}"/>
                  </a:ext>
                </a:extLst>
              </p:cNvPr>
              <p:cNvSpPr txBox="1"/>
              <p:nvPr/>
            </p:nvSpPr>
            <p:spPr>
              <a:xfrm>
                <a:off x="1654932" y="2959215"/>
                <a:ext cx="7275646" cy="400110"/>
              </a:xfrm>
              <a:prstGeom prst="rect">
                <a:avLst/>
              </a:prstGeom>
              <a:noFill/>
            </p:spPr>
            <p:txBody>
              <a:bodyPr wrap="none" rtlCol="0">
                <a:spAutoFit/>
              </a:bodyPr>
              <a:lstStyle/>
              <a:p>
                <a:r>
                  <a:rPr lang="en-US" sz="2000" dirty="0">
                    <a:solidFill>
                      <a:srgbClr val="7030A0"/>
                    </a:solidFill>
                  </a:rPr>
                  <a:t>Binary variable for each future observation (Acquired/Not Acquired)</a:t>
                </a:r>
              </a:p>
            </p:txBody>
          </p:sp>
        </p:grpSp>
      </p:grpSp>
      <mc:AlternateContent xmlns:mc="http://schemas.openxmlformats.org/markup-compatibility/2006">
        <mc:Choice xmlns:a14="http://schemas.microsoft.com/office/drawing/2010/main" Requires="a14">
          <p:sp>
            <p:nvSpPr>
              <p:cNvPr id="23" name="TextBox 22">
                <a:extLst>
                  <a:ext uri="{FF2B5EF4-FFF2-40B4-BE49-F238E27FC236}">
                    <a16:creationId xmlns:a16="http://schemas.microsoft.com/office/drawing/2014/main" id="{9EA57F46-C6D8-24BA-F2B7-BEA2438AB5A0}"/>
                  </a:ext>
                </a:extLst>
              </p:cNvPr>
              <p:cNvSpPr txBox="1"/>
              <p:nvPr/>
            </p:nvSpPr>
            <p:spPr>
              <a:xfrm>
                <a:off x="261817" y="3742733"/>
                <a:ext cx="11868570" cy="89171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sz="2000" b="0" i="1" smtClean="0">
                              <a:latin typeface="Cambria Math" panose="02040503050406030204" pitchFamily="18" charset="0"/>
                            </a:rPr>
                          </m:ctrlPr>
                        </m:sSubSupPr>
                        <m:e>
                          <m:r>
                            <a:rPr lang="en-US" sz="2000" b="0" i="1" smtClean="0">
                              <a:latin typeface="Cambria Math" panose="02040503050406030204" pitchFamily="18" charset="0"/>
                            </a:rPr>
                            <m:t>𝑋</m:t>
                          </m:r>
                        </m:e>
                        <m:sub>
                          <m:r>
                            <a:rPr lang="en-US" sz="2000" b="0" i="1" smtClean="0">
                              <a:latin typeface="Cambria Math" panose="02040503050406030204" pitchFamily="18" charset="0"/>
                            </a:rPr>
                            <m:t>𝑘</m:t>
                          </m:r>
                          <m:r>
                            <a:rPr lang="en-US" sz="2000" b="0" i="1" smtClean="0">
                              <a:latin typeface="Cambria Math" panose="02040503050406030204" pitchFamily="18" charset="0"/>
                            </a:rPr>
                            <m:t>+</m:t>
                          </m:r>
                          <m:r>
                            <a:rPr lang="en-US" sz="2000" b="0" i="1" smtClean="0">
                              <a:latin typeface="Cambria Math" panose="02040503050406030204" pitchFamily="18" charset="0"/>
                            </a:rPr>
                            <m:t>𝑙</m:t>
                          </m:r>
                        </m:sub>
                        <m:sup>
                          <m:r>
                            <a:rPr lang="en-US" sz="2000" b="0" i="1" smtClean="0">
                              <a:latin typeface="Cambria Math" panose="02040503050406030204" pitchFamily="18" charset="0"/>
                            </a:rPr>
                            <m:t>⋆</m:t>
                          </m:r>
                        </m:sup>
                      </m:sSubSup>
                      <m:r>
                        <a:rPr lang="en-US" sz="2000" b="0" i="1" smtClean="0">
                          <a:latin typeface="Cambria Math" panose="02040503050406030204" pitchFamily="18" charset="0"/>
                        </a:rPr>
                        <m:t>=</m:t>
                      </m:r>
                      <m:limLow>
                        <m:limLowPr>
                          <m:ctrlPr>
                            <a:rPr lang="en-US" sz="2000" b="0" i="1" smtClean="0">
                              <a:latin typeface="Cambria Math" panose="02040503050406030204" pitchFamily="18" charset="0"/>
                            </a:rPr>
                          </m:ctrlPr>
                        </m:limLowPr>
                        <m:e>
                          <m:r>
                            <a:rPr lang="en-US" sz="2000" b="0" i="1" smtClean="0">
                              <a:latin typeface="Cambria Math" panose="02040503050406030204" pitchFamily="18" charset="0"/>
                            </a:rPr>
                            <m:t>𝑎𝑟𝑔𝑚𝑖𝑛</m:t>
                          </m:r>
                        </m:e>
                        <m:li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𝑋</m:t>
                              </m:r>
                            </m:e>
                            <m:sub>
                              <m:r>
                                <a:rPr lang="en-US" sz="2000" b="0" i="1" smtClean="0">
                                  <a:latin typeface="Cambria Math" panose="02040503050406030204" pitchFamily="18" charset="0"/>
                                </a:rPr>
                                <m:t>𝑘</m:t>
                              </m:r>
                              <m:r>
                                <a:rPr lang="en-US" sz="2000" b="0" i="1" smtClean="0">
                                  <a:latin typeface="Cambria Math" panose="02040503050406030204" pitchFamily="18" charset="0"/>
                                </a:rPr>
                                <m:t>+</m:t>
                              </m:r>
                              <m:r>
                                <a:rPr lang="en-US" sz="2000" b="0" i="1" smtClean="0">
                                  <a:latin typeface="Cambria Math" panose="02040503050406030204" pitchFamily="18" charset="0"/>
                                </a:rPr>
                                <m:t>𝑙</m:t>
                              </m:r>
                            </m:sub>
                          </m:sSub>
                        </m:lim>
                      </m:limLow>
                      <m:r>
                        <a:rPr lang="en-US" sz="2000" b="0" i="1" smtClean="0">
                          <a:latin typeface="Cambria Math" panose="02040503050406030204" pitchFamily="18" charset="0"/>
                        </a:rPr>
                        <m:t> {−</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log</m:t>
                          </m:r>
                        </m:fName>
                        <m:e>
                          <m:d>
                            <m:dPr>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𝑔𝑏</m:t>
                              </m:r>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𝑋</m:t>
                                      </m:r>
                                    </m:e>
                                    <m:sub>
                                      <m:r>
                                        <a:rPr lang="en-US" sz="2000" b="0" i="1" smtClean="0">
                                          <a:latin typeface="Cambria Math" panose="02040503050406030204" pitchFamily="18" charset="0"/>
                                        </a:rPr>
                                        <m:t>𝑘</m:t>
                                      </m:r>
                                      <m:r>
                                        <a:rPr lang="en-US" sz="2000" b="0" i="1" smtClean="0">
                                          <a:latin typeface="Cambria Math" panose="02040503050406030204" pitchFamily="18" charset="0"/>
                                        </a:rPr>
                                        <m:t>+</m:t>
                                      </m:r>
                                      <m:r>
                                        <a:rPr lang="en-US" sz="2000" b="0" i="1" smtClean="0">
                                          <a:latin typeface="Cambria Math" panose="02040503050406030204" pitchFamily="18" charset="0"/>
                                        </a:rPr>
                                        <m:t>𝑙</m:t>
                                      </m:r>
                                    </m:sub>
                                  </m:sSub>
                                </m:e>
                              </m:d>
                            </m:e>
                          </m:d>
                        </m:e>
                      </m:func>
                      <m:r>
                        <a:rPr lang="en-US" sz="2000" b="0" i="1" smtClean="0">
                          <a:latin typeface="Cambria Math" panose="02040503050406030204" pitchFamily="18" charset="0"/>
                        </a:rPr>
                        <m:t>=</m:t>
                      </m:r>
                      <m:limLow>
                        <m:limLowPr>
                          <m:ctrlPr>
                            <a:rPr lang="en-US" sz="2000" i="1">
                              <a:latin typeface="Cambria Math" panose="02040503050406030204" pitchFamily="18" charset="0"/>
                            </a:rPr>
                          </m:ctrlPr>
                        </m:limLowPr>
                        <m:e>
                          <m:r>
                            <a:rPr lang="en-US" sz="2000" i="1">
                              <a:latin typeface="Cambria Math" panose="02040503050406030204" pitchFamily="18" charset="0"/>
                            </a:rPr>
                            <m:t>𝑎𝑟𝑔𝑚𝑖𝑛</m:t>
                          </m:r>
                        </m:e>
                        <m:lim>
                          <m:sSub>
                            <m:sSubPr>
                              <m:ctrlPr>
                                <a:rPr lang="en-US" sz="2000" i="1">
                                  <a:latin typeface="Cambria Math" panose="02040503050406030204" pitchFamily="18" charset="0"/>
                                </a:rPr>
                              </m:ctrlPr>
                            </m:sSubPr>
                            <m:e>
                              <m:r>
                                <a:rPr lang="en-US" sz="2000" i="1">
                                  <a:latin typeface="Cambria Math" panose="02040503050406030204" pitchFamily="18" charset="0"/>
                                </a:rPr>
                                <m:t>𝑋</m:t>
                              </m:r>
                            </m:e>
                            <m:sub>
                              <m:r>
                                <a:rPr lang="en-US" sz="2000" i="1">
                                  <a:latin typeface="Cambria Math" panose="02040503050406030204" pitchFamily="18" charset="0"/>
                                </a:rPr>
                                <m:t>𝑘</m:t>
                              </m:r>
                              <m:r>
                                <a:rPr lang="en-US" sz="2000" i="1">
                                  <a:latin typeface="Cambria Math" panose="02040503050406030204" pitchFamily="18" charset="0"/>
                                </a:rPr>
                                <m:t>+</m:t>
                              </m:r>
                              <m:r>
                                <a:rPr lang="en-US" sz="2000" i="1">
                                  <a:latin typeface="Cambria Math" panose="02040503050406030204" pitchFamily="18" charset="0"/>
                                </a:rPr>
                                <m:t>𝑙</m:t>
                              </m:r>
                            </m:sub>
                          </m:sSub>
                        </m:lim>
                      </m:limLow>
                      <m:r>
                        <a:rPr lang="en-US" sz="2000" i="1">
                          <a:latin typeface="Cambria Math" panose="02040503050406030204" pitchFamily="18" charset="0"/>
                        </a:rPr>
                        <m:t> </m:t>
                      </m:r>
                      <m:d>
                        <m:dPr>
                          <m:begChr m:val="{"/>
                          <m:endChr m:val="}"/>
                          <m:ctrlPr>
                            <a:rPr lang="en-US" sz="2000" b="0" i="1" smtClean="0">
                              <a:latin typeface="Cambria Math" panose="02040503050406030204" pitchFamily="18" charset="0"/>
                            </a:rPr>
                          </m:ctrlPr>
                        </m:dPr>
                        <m:e>
                          <m:r>
                            <a:rPr lang="en-US" sz="2000" i="1">
                              <a:latin typeface="Cambria Math" panose="02040503050406030204" pitchFamily="18" charset="0"/>
                            </a:rPr>
                            <m:t>−</m:t>
                          </m:r>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log</m:t>
                              </m:r>
                            </m:fName>
                            <m:e>
                              <m:d>
                                <m:dPr>
                                  <m:ctrlPr>
                                    <a:rPr lang="en-US" sz="2000" i="1">
                                      <a:latin typeface="Cambria Math" panose="02040503050406030204" pitchFamily="18" charset="0"/>
                                    </a:rPr>
                                  </m:ctrlPr>
                                </m:dPr>
                                <m:e>
                                  <m:nary>
                                    <m:naryPr>
                                      <m:chr m:val="∑"/>
                                      <m:supHide m:val="on"/>
                                      <m:ctrlPr>
                                        <a:rPr lang="en-US" sz="2000" i="1" smtClean="0">
                                          <a:latin typeface="Cambria Math" panose="02040503050406030204" pitchFamily="18" charset="0"/>
                                        </a:rPr>
                                      </m:ctrlPr>
                                    </m:naryPr>
                                    <m:sub>
                                      <m:sSub>
                                        <m:sSubPr>
                                          <m:ctrlPr>
                                            <a:rPr lang="en-US" sz="2000" b="0" i="1" smtClean="0">
                                              <a:latin typeface="Cambria Math" panose="02040503050406030204" pitchFamily="18" charset="0"/>
                                            </a:rPr>
                                          </m:ctrlPr>
                                        </m:sSubPr>
                                        <m:e>
                                          <m:r>
                                            <m:rPr>
                                              <m:sty m:val="p"/>
                                            </m:rPr>
                                            <a:rPr lang="en-US" sz="2000" b="0" i="0" smtClean="0">
                                              <a:latin typeface="Cambria Math" panose="02040503050406030204" pitchFamily="18" charset="0"/>
                                            </a:rPr>
                                            <m:t>Γ</m:t>
                                          </m:r>
                                        </m:e>
                                        <m:sub>
                                          <m:r>
                                            <a:rPr lang="en-US" sz="2000" b="0" i="1" smtClean="0">
                                              <a:latin typeface="Cambria Math" panose="02040503050406030204" pitchFamily="18" charset="0"/>
                                            </a:rPr>
                                            <m:t>𝑘</m:t>
                                          </m:r>
                                          <m:r>
                                            <a:rPr lang="en-US" sz="2000" b="0" i="1" smtClean="0">
                                              <a:latin typeface="Cambria Math" panose="02040503050406030204" pitchFamily="18" charset="0"/>
                                            </a:rPr>
                                            <m:t>+</m:t>
                                          </m:r>
                                          <m:r>
                                            <a:rPr lang="en-US" sz="2000" b="0" i="1" smtClean="0">
                                              <a:latin typeface="Cambria Math" panose="02040503050406030204" pitchFamily="18" charset="0"/>
                                            </a:rPr>
                                            <m:t>1</m:t>
                                          </m:r>
                                          <m:r>
                                            <a:rPr lang="en-US" sz="2000" b="0" i="1" smtClean="0">
                                              <a:latin typeface="Cambria Math" panose="02040503050406030204" pitchFamily="18" charset="0"/>
                                            </a:rPr>
                                            <m:t>:</m:t>
                                          </m:r>
                                          <m:r>
                                            <a:rPr lang="en-US" sz="2000" b="0" i="1" smtClean="0">
                                              <a:latin typeface="Cambria Math" panose="02040503050406030204" pitchFamily="18" charset="0"/>
                                            </a:rPr>
                                            <m:t>𝑘</m:t>
                                          </m:r>
                                          <m:r>
                                            <a:rPr lang="en-US" sz="2000" b="0" i="1" smtClean="0">
                                              <a:latin typeface="Cambria Math" panose="02040503050406030204" pitchFamily="18" charset="0"/>
                                            </a:rPr>
                                            <m:t>+</m:t>
                                          </m:r>
                                          <m:r>
                                            <a:rPr lang="en-US" sz="2000" b="0" i="1" smtClean="0">
                                              <a:latin typeface="Cambria Math" panose="02040503050406030204" pitchFamily="18" charset="0"/>
                                            </a:rPr>
                                            <m:t>𝑙</m:t>
                                          </m:r>
                                        </m:sub>
                                      </m:sSub>
                                    </m:sub>
                                    <m:sup/>
                                    <m:e>
                                      <m:r>
                                        <a:rPr lang="en-US" sz="2000" b="0" i="1" smtClean="0">
                                          <a:latin typeface="Cambria Math" panose="02040503050406030204" pitchFamily="18" charset="0"/>
                                        </a:rPr>
                                        <m:t>𝑝</m:t>
                                      </m:r>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𝑋</m:t>
                                              </m:r>
                                            </m:e>
                                            <m:sub>
                                              <m:r>
                                                <a:rPr lang="en-US" sz="2000" b="0" i="1" smtClean="0">
                                                  <a:latin typeface="Cambria Math" panose="02040503050406030204" pitchFamily="18" charset="0"/>
                                                </a:rPr>
                                                <m:t>𝑘</m:t>
                                              </m:r>
                                              <m:r>
                                                <a:rPr lang="en-US" sz="2000" b="0" i="1" smtClean="0">
                                                  <a:latin typeface="Cambria Math" panose="02040503050406030204" pitchFamily="18" charset="0"/>
                                                </a:rPr>
                                                <m:t>+</m:t>
                                              </m:r>
                                              <m:r>
                                                <a:rPr lang="en-US" sz="2000" b="0" i="1" smtClean="0">
                                                  <a:latin typeface="Cambria Math" panose="02040503050406030204" pitchFamily="18" charset="0"/>
                                                </a:rPr>
                                                <m:t>𝑙</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m:rPr>
                                                  <m:sty m:val="p"/>
                                                </m:rPr>
                                                <a:rPr lang="en-US" sz="2000" b="0" i="0" smtClean="0">
                                                  <a:latin typeface="Cambria Math" panose="02040503050406030204" pitchFamily="18" charset="0"/>
                                                </a:rPr>
                                                <m:t>Γ</m:t>
                                              </m:r>
                                            </m:e>
                                            <m:sub>
                                              <m:r>
                                                <a:rPr lang="en-US" sz="2000" b="0" i="1" smtClean="0">
                                                  <a:latin typeface="Cambria Math" panose="02040503050406030204" pitchFamily="18" charset="0"/>
                                                </a:rPr>
                                                <m:t>𝑘</m:t>
                                              </m:r>
                                              <m:r>
                                                <a:rPr lang="en-US" sz="2000" b="0" i="1" smtClean="0">
                                                  <a:latin typeface="Cambria Math" panose="02040503050406030204" pitchFamily="18" charset="0"/>
                                                </a:rPr>
                                                <m:t>+</m:t>
                                              </m:r>
                                              <m:r>
                                                <a:rPr lang="en-US" sz="2000" b="0" i="1" smtClean="0">
                                                  <a:latin typeface="Cambria Math" panose="02040503050406030204" pitchFamily="18" charset="0"/>
                                                </a:rPr>
                                                <m:t>1</m:t>
                                              </m:r>
                                              <m:r>
                                                <a:rPr lang="en-US" sz="2000" b="0" i="1" smtClean="0">
                                                  <a:latin typeface="Cambria Math" panose="02040503050406030204" pitchFamily="18" charset="0"/>
                                                </a:rPr>
                                                <m:t>:</m:t>
                                              </m:r>
                                              <m:r>
                                                <a:rPr lang="en-US" sz="2000" b="0" i="1" smtClean="0">
                                                  <a:latin typeface="Cambria Math" panose="02040503050406030204" pitchFamily="18" charset="0"/>
                                                </a:rPr>
                                                <m:t>𝑘</m:t>
                                              </m:r>
                                              <m:r>
                                                <a:rPr lang="en-US" sz="2000" b="0" i="1" smtClean="0">
                                                  <a:latin typeface="Cambria Math" panose="02040503050406030204" pitchFamily="18" charset="0"/>
                                                </a:rPr>
                                                <m:t>+</m:t>
                                              </m:r>
                                              <m:r>
                                                <a:rPr lang="en-US" sz="2000" b="0" i="1" smtClean="0">
                                                  <a:latin typeface="Cambria Math" panose="02040503050406030204" pitchFamily="18" charset="0"/>
                                                </a:rPr>
                                                <m:t>𝑙</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𝑘</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𝑈</m:t>
                                              </m:r>
                                            </m:e>
                                            <m:sub>
                                              <m:r>
                                                <a:rPr lang="en-US" sz="2000" b="0" i="1" smtClean="0">
                                                  <a:latin typeface="Cambria Math" panose="02040503050406030204" pitchFamily="18" charset="0"/>
                                                </a:rPr>
                                                <m:t>𝑘</m:t>
                                              </m:r>
                                              <m:r>
                                                <a:rPr lang="en-US" sz="2000" b="0" i="1" smtClean="0">
                                                  <a:latin typeface="Cambria Math" panose="02040503050406030204" pitchFamily="18" charset="0"/>
                                                </a:rPr>
                                                <m:t>−</m:t>
                                              </m:r>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𝑘</m:t>
                                              </m:r>
                                              <m:r>
                                                <a:rPr lang="en-US" sz="2000" b="0" i="1" smtClean="0">
                                                  <a:latin typeface="Cambria Math" panose="02040503050406030204" pitchFamily="18" charset="0"/>
                                                </a:rPr>
                                                <m:t>−</m:t>
                                              </m:r>
                                              <m:r>
                                                <a:rPr lang="en-US" sz="2000" b="0" i="1" smtClean="0">
                                                  <a:latin typeface="Cambria Math" panose="02040503050406030204" pitchFamily="18" charset="0"/>
                                                </a:rPr>
                                                <m:t>1</m:t>
                                              </m:r>
                                              <m:r>
                                                <a:rPr lang="en-US" sz="2000" b="0" i="1" smtClean="0">
                                                  <a:latin typeface="Cambria Math" panose="02040503050406030204" pitchFamily="18" charset="0"/>
                                                </a:rPr>
                                                <m:t>:</m:t>
                                              </m:r>
                                              <m:r>
                                                <a:rPr lang="en-US" sz="2000" b="0" i="1" smtClean="0">
                                                  <a:latin typeface="Cambria Math" panose="02040503050406030204" pitchFamily="18" charset="0"/>
                                                </a:rPr>
                                                <m:t>𝑘</m:t>
                                              </m:r>
                                              <m:r>
                                                <a:rPr lang="en-US" sz="2000" b="0" i="1" smtClean="0">
                                                  <a:latin typeface="Cambria Math" panose="02040503050406030204" pitchFamily="18" charset="0"/>
                                                </a:rPr>
                                                <m:t>+</m:t>
                                              </m:r>
                                              <m:r>
                                                <a:rPr lang="en-US" sz="2000" b="0" i="1" smtClean="0">
                                                  <a:latin typeface="Cambria Math" panose="02040503050406030204" pitchFamily="18" charset="0"/>
                                                </a:rPr>
                                                <m:t>𝑙</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𝑢</m:t>
                                              </m:r>
                                            </m:e>
                                            <m:sub>
                                              <m:r>
                                                <a:rPr lang="en-US" sz="2000" b="0" i="1" smtClean="0">
                                                  <a:latin typeface="Cambria Math" panose="02040503050406030204" pitchFamily="18" charset="0"/>
                                                </a:rPr>
                                                <m:t>𝑘</m:t>
                                              </m:r>
                                              <m:r>
                                                <a:rPr lang="en-US" sz="2000" b="0" i="1" smtClean="0">
                                                  <a:latin typeface="Cambria Math" panose="02040503050406030204" pitchFamily="18" charset="0"/>
                                                </a:rPr>
                                                <m:t>:</m:t>
                                              </m:r>
                                              <m:r>
                                                <a:rPr lang="en-US" sz="2000" b="0" i="1" smtClean="0">
                                                  <a:latin typeface="Cambria Math" panose="02040503050406030204" pitchFamily="18" charset="0"/>
                                                </a:rPr>
                                                <m:t>𝑘</m:t>
                                              </m:r>
                                              <m:r>
                                                <a:rPr lang="en-US" sz="2000" b="0" i="1" smtClean="0">
                                                  <a:latin typeface="Cambria Math" panose="02040503050406030204" pitchFamily="18" charset="0"/>
                                                </a:rPr>
                                                <m:t>+</m:t>
                                              </m:r>
                                              <m:r>
                                                <a:rPr lang="en-US" sz="2000" b="0" i="1" smtClean="0">
                                                  <a:latin typeface="Cambria Math" panose="02040503050406030204" pitchFamily="18" charset="0"/>
                                                </a:rPr>
                                                <m:t>𝑙</m:t>
                                              </m:r>
                                              <m:r>
                                                <a:rPr lang="en-US" sz="2000" b="0" i="1" smtClean="0">
                                                  <a:latin typeface="Cambria Math" panose="02040503050406030204" pitchFamily="18" charset="0"/>
                                                </a:rPr>
                                                <m:t>−</m:t>
                                              </m:r>
                                              <m:r>
                                                <a:rPr lang="en-US" sz="2000" b="0" i="1" smtClean="0">
                                                  <a:latin typeface="Cambria Math" panose="02040503050406030204" pitchFamily="18" charset="0"/>
                                                </a:rPr>
                                                <m:t>1</m:t>
                                              </m:r>
                                            </m:sub>
                                          </m:sSub>
                                        </m:e>
                                      </m:d>
                                    </m:e>
                                  </m:nary>
                                </m:e>
                              </m:d>
                            </m:e>
                          </m:func>
                        </m:e>
                      </m:d>
                    </m:oMath>
                  </m:oMathPara>
                </a14:m>
                <a:endParaRPr lang="en-US" sz="2000" dirty="0"/>
              </a:p>
            </p:txBody>
          </p:sp>
        </mc:Choice>
        <mc:Fallback>
          <p:sp>
            <p:nvSpPr>
              <p:cNvPr id="23" name="TextBox 22">
                <a:extLst>
                  <a:ext uri="{FF2B5EF4-FFF2-40B4-BE49-F238E27FC236}">
                    <a16:creationId xmlns:a16="http://schemas.microsoft.com/office/drawing/2014/main" id="{9EA57F46-C6D8-24BA-F2B7-BEA2438AB5A0}"/>
                  </a:ext>
                </a:extLst>
              </p:cNvPr>
              <p:cNvSpPr txBox="1">
                <a:spLocks noRot="1" noChangeAspect="1" noMove="1" noResize="1" noEditPoints="1" noAdjustHandles="1" noChangeArrowheads="1" noChangeShapeType="1" noTextEdit="1"/>
              </p:cNvSpPr>
              <p:nvPr/>
            </p:nvSpPr>
            <p:spPr>
              <a:xfrm>
                <a:off x="261817" y="3742733"/>
                <a:ext cx="11868570" cy="891719"/>
              </a:xfrm>
              <a:prstGeom prst="rect">
                <a:avLst/>
              </a:prstGeom>
              <a:blipFill>
                <a:blip r:embed="rId8"/>
                <a:stretch>
                  <a:fillRect/>
                </a:stretch>
              </a:blipFill>
            </p:spPr>
            <p:txBody>
              <a:bodyPr/>
              <a:lstStyle/>
              <a:p>
                <a:r>
                  <a:rPr lang="he-IL">
                    <a:noFill/>
                  </a:rPr>
                  <a:t> </a:t>
                </a:r>
              </a:p>
            </p:txBody>
          </p:sp>
        </mc:Fallback>
      </mc:AlternateContent>
      <p:grpSp>
        <p:nvGrpSpPr>
          <p:cNvPr id="25" name="Group 24">
            <a:extLst>
              <a:ext uri="{FF2B5EF4-FFF2-40B4-BE49-F238E27FC236}">
                <a16:creationId xmlns:a16="http://schemas.microsoft.com/office/drawing/2014/main" id="{B13BD76A-459E-B1A8-807D-C18C8090CF45}"/>
              </a:ext>
            </a:extLst>
          </p:cNvPr>
          <p:cNvGrpSpPr/>
          <p:nvPr/>
        </p:nvGrpSpPr>
        <p:grpSpPr>
          <a:xfrm>
            <a:off x="1476762" y="4724993"/>
            <a:ext cx="2012694" cy="1207616"/>
            <a:chOff x="607086" y="4798113"/>
            <a:chExt cx="3248665" cy="1949199"/>
          </a:xfrm>
        </p:grpSpPr>
        <p:pic>
          <p:nvPicPr>
            <p:cNvPr id="26" name="Picture 25" descr="A picture containing text, tool&#10;&#10;Description automatically generated">
              <a:extLst>
                <a:ext uri="{FF2B5EF4-FFF2-40B4-BE49-F238E27FC236}">
                  <a16:creationId xmlns:a16="http://schemas.microsoft.com/office/drawing/2014/main" id="{403218D9-6F5A-7CC4-799C-F2B43878E00F}"/>
                </a:ext>
              </a:extLst>
            </p:cNvPr>
            <p:cNvPicPr>
              <a:picLocks noChangeAspect="1"/>
            </p:cNvPicPr>
            <p:nvPr/>
          </p:nvPicPr>
          <p:blipFill>
            <a:blip r:embed="rId9">
              <a:extLst>
                <a:ext uri="{BEBA8EAE-BF5A-486C-A8C5-ECC9F3942E4B}">
                  <a14:imgProps xmlns:a14="http://schemas.microsoft.com/office/drawing/2010/main">
                    <a14:imgLayer r:embed="rId10">
                      <a14:imgEffect>
                        <a14:backgroundRemoval t="10000" b="90000" l="10000" r="90000">
                          <a14:foregroundMark x1="81000" y1="16042" x2="50250" y2="20833"/>
                        </a14:backgroundRemoval>
                      </a14:imgEffect>
                    </a14:imgLayer>
                  </a14:imgProps>
                </a:ext>
                <a:ext uri="{28A0092B-C50C-407E-A947-70E740481C1C}">
                  <a14:useLocalDpi xmlns:a14="http://schemas.microsoft.com/office/drawing/2010/main" val="0"/>
                </a:ext>
              </a:extLst>
            </a:blip>
            <a:stretch>
              <a:fillRect/>
            </a:stretch>
          </p:blipFill>
          <p:spPr>
            <a:xfrm>
              <a:off x="607086" y="4798113"/>
              <a:ext cx="3248665" cy="1949199"/>
            </a:xfrm>
            <a:prstGeom prst="rect">
              <a:avLst/>
            </a:prstGeom>
          </p:spPr>
        </p:pic>
        <p:sp>
          <p:nvSpPr>
            <p:cNvPr id="27" name="TextBox 26">
              <a:extLst>
                <a:ext uri="{FF2B5EF4-FFF2-40B4-BE49-F238E27FC236}">
                  <a16:creationId xmlns:a16="http://schemas.microsoft.com/office/drawing/2014/main" id="{414EDB76-517D-09C3-4051-C1A90AC1617D}"/>
                </a:ext>
              </a:extLst>
            </p:cNvPr>
            <p:cNvSpPr txBox="1"/>
            <p:nvPr/>
          </p:nvSpPr>
          <p:spPr>
            <a:xfrm rot="21060723">
              <a:off x="1194098" y="5179551"/>
              <a:ext cx="2584127" cy="1043235"/>
            </a:xfrm>
            <a:prstGeom prst="rect">
              <a:avLst/>
            </a:prstGeom>
            <a:noFill/>
          </p:spPr>
          <p:txBody>
            <a:bodyPr wrap="square" rtlCol="0">
              <a:spAutoFit/>
            </a:bodyPr>
            <a:lstStyle/>
            <a:p>
              <a:r>
                <a:rPr lang="en-US" b="1" dirty="0"/>
                <a:t>Expectation Maximization</a:t>
              </a:r>
            </a:p>
          </p:txBody>
        </p:sp>
      </p:grpSp>
      <p:cxnSp>
        <p:nvCxnSpPr>
          <p:cNvPr id="30" name="Straight Connector 29">
            <a:extLst>
              <a:ext uri="{FF2B5EF4-FFF2-40B4-BE49-F238E27FC236}">
                <a16:creationId xmlns:a16="http://schemas.microsoft.com/office/drawing/2014/main" id="{6C34B64B-6B5B-869C-FBF4-3664A401FA9F}"/>
              </a:ext>
            </a:extLst>
          </p:cNvPr>
          <p:cNvCxnSpPr>
            <a:cxnSpLocks/>
          </p:cNvCxnSpPr>
          <p:nvPr/>
        </p:nvCxnSpPr>
        <p:spPr>
          <a:xfrm flipH="1">
            <a:off x="373780" y="3826790"/>
            <a:ext cx="11806957" cy="663984"/>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F55F42A4-6A10-11A2-E071-AD3C6F1F1666}"/>
              </a:ext>
            </a:extLst>
          </p:cNvPr>
          <p:cNvSpPr/>
          <p:nvPr/>
        </p:nvSpPr>
        <p:spPr>
          <a:xfrm>
            <a:off x="3021991" y="6207371"/>
            <a:ext cx="1682211" cy="365126"/>
          </a:xfrm>
          <a:prstGeom prst="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7030A0"/>
              </a:solidFill>
              <a:highlight>
                <a:srgbClr val="FFFF00"/>
              </a:highlight>
            </a:endParaRPr>
          </a:p>
        </p:txBody>
      </p:sp>
    </p:spTree>
    <p:extLst>
      <p:ext uri="{BB962C8B-B14F-4D97-AF65-F5344CB8AC3E}">
        <p14:creationId xmlns:p14="http://schemas.microsoft.com/office/powerpoint/2010/main" val="743455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3" grpId="0"/>
      <p:bldP spid="32"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9E184E9-49AA-9186-A695-E608E18F96AB}"/>
              </a:ext>
            </a:extLst>
          </p:cNvPr>
          <p:cNvSpPr>
            <a:spLocks noGrp="1"/>
          </p:cNvSpPr>
          <p:nvPr>
            <p:ph type="sldNum" sz="quarter" idx="12"/>
          </p:nvPr>
        </p:nvSpPr>
        <p:spPr>
          <a:xfrm>
            <a:off x="9079827" y="6112510"/>
            <a:ext cx="2743200" cy="365125"/>
          </a:xfrm>
        </p:spPr>
        <p:txBody>
          <a:bodyPr/>
          <a:lstStyle/>
          <a:p>
            <a:fld id="{16DBD0CC-423F-4B58-AFF5-83B6DD233671}" type="slidenum">
              <a:rPr lang="en-IL" smtClean="0"/>
              <a:t>19</a:t>
            </a:fld>
            <a:endParaRPr lang="en-IL"/>
          </a:p>
        </p:txBody>
      </p:sp>
      <p:pic>
        <p:nvPicPr>
          <p:cNvPr id="6" name="Picture 5">
            <a:extLst>
              <a:ext uri="{FF2B5EF4-FFF2-40B4-BE49-F238E27FC236}">
                <a16:creationId xmlns:a16="http://schemas.microsoft.com/office/drawing/2014/main" id="{8F9C8AEB-B700-9F81-061E-582F60882995}"/>
              </a:ext>
            </a:extLst>
          </p:cNvPr>
          <p:cNvPicPr>
            <a:picLocks noChangeAspect="1"/>
          </p:cNvPicPr>
          <p:nvPr/>
        </p:nvPicPr>
        <p:blipFill rotWithShape="1">
          <a:blip r:embed="rId3"/>
          <a:srcRect r="4808"/>
          <a:stretch/>
        </p:blipFill>
        <p:spPr>
          <a:xfrm>
            <a:off x="475794" y="2239949"/>
            <a:ext cx="7198262" cy="2106448"/>
          </a:xfrm>
          <a:prstGeom prst="rect">
            <a:avLst/>
          </a:prstGeom>
        </p:spPr>
      </p:pic>
      <p:sp>
        <p:nvSpPr>
          <p:cNvPr id="9" name="TextBox 8">
            <a:extLst>
              <a:ext uri="{FF2B5EF4-FFF2-40B4-BE49-F238E27FC236}">
                <a16:creationId xmlns:a16="http://schemas.microsoft.com/office/drawing/2014/main" id="{82AB3EF1-2C48-47E2-91D4-D7E4ED97166C}"/>
              </a:ext>
            </a:extLst>
          </p:cNvPr>
          <p:cNvSpPr txBox="1"/>
          <p:nvPr/>
        </p:nvSpPr>
        <p:spPr>
          <a:xfrm>
            <a:off x="3124090" y="4457923"/>
            <a:ext cx="3238194" cy="369332"/>
          </a:xfrm>
          <a:prstGeom prst="rect">
            <a:avLst/>
          </a:prstGeom>
          <a:noFill/>
        </p:spPr>
        <p:txBody>
          <a:bodyPr wrap="none" rtlCol="0">
            <a:spAutoFit/>
          </a:bodyPr>
          <a:lstStyle/>
          <a:p>
            <a:r>
              <a:rPr lang="en-US" dirty="0">
                <a:solidFill>
                  <a:srgbClr val="FF0000"/>
                </a:solidFill>
              </a:rPr>
              <a:t>Also serves as linearization point</a:t>
            </a:r>
          </a:p>
        </p:txBody>
      </p:sp>
      <p:sp>
        <p:nvSpPr>
          <p:cNvPr id="10" name="TextBox 9">
            <a:extLst>
              <a:ext uri="{FF2B5EF4-FFF2-40B4-BE49-F238E27FC236}">
                <a16:creationId xmlns:a16="http://schemas.microsoft.com/office/drawing/2014/main" id="{A5118F4D-E1D1-A1E9-AA4C-9C79069B261B}"/>
              </a:ext>
            </a:extLst>
          </p:cNvPr>
          <p:cNvSpPr txBox="1"/>
          <p:nvPr/>
        </p:nvSpPr>
        <p:spPr>
          <a:xfrm>
            <a:off x="373780" y="470169"/>
            <a:ext cx="6420540" cy="707886"/>
          </a:xfrm>
          <a:prstGeom prst="rect">
            <a:avLst/>
          </a:prstGeom>
          <a:noFill/>
        </p:spPr>
        <p:txBody>
          <a:bodyPr wrap="none" rtlCol="1">
            <a:spAutoFit/>
          </a:bodyPr>
          <a:lstStyle/>
          <a:p>
            <a:r>
              <a:rPr lang="en-US" sz="4000" dirty="0"/>
              <a:t>Inner Layer – Inference in GBS</a:t>
            </a:r>
            <a:endParaRPr lang="he-IL" sz="4000" dirty="0"/>
          </a:p>
        </p:txBody>
      </p:sp>
      <p:grpSp>
        <p:nvGrpSpPr>
          <p:cNvPr id="44" name="Group 43">
            <a:extLst>
              <a:ext uri="{FF2B5EF4-FFF2-40B4-BE49-F238E27FC236}">
                <a16:creationId xmlns:a16="http://schemas.microsoft.com/office/drawing/2014/main" id="{7A500C8C-67EA-B282-E5F5-9B1CC4CABA83}"/>
              </a:ext>
            </a:extLst>
          </p:cNvPr>
          <p:cNvGrpSpPr/>
          <p:nvPr/>
        </p:nvGrpSpPr>
        <p:grpSpPr>
          <a:xfrm>
            <a:off x="8346085" y="2162809"/>
            <a:ext cx="3272585" cy="2295114"/>
            <a:chOff x="8394853" y="3723385"/>
            <a:chExt cx="3272585" cy="2295114"/>
          </a:xfrm>
        </p:grpSpPr>
        <p:grpSp>
          <p:nvGrpSpPr>
            <p:cNvPr id="42" name="Group 41">
              <a:extLst>
                <a:ext uri="{FF2B5EF4-FFF2-40B4-BE49-F238E27FC236}">
                  <a16:creationId xmlns:a16="http://schemas.microsoft.com/office/drawing/2014/main" id="{03B0379E-A3CB-B0C3-3506-5DDD67AFE730}"/>
                </a:ext>
              </a:extLst>
            </p:cNvPr>
            <p:cNvGrpSpPr/>
            <p:nvPr/>
          </p:nvGrpSpPr>
          <p:grpSpPr>
            <a:xfrm>
              <a:off x="8637673" y="3800525"/>
              <a:ext cx="3029765" cy="2094845"/>
              <a:chOff x="8780444" y="3615248"/>
              <a:chExt cx="3029765" cy="2094845"/>
            </a:xfrm>
          </p:grpSpPr>
          <p:grpSp>
            <p:nvGrpSpPr>
              <p:cNvPr id="38" name="Group 37">
                <a:extLst>
                  <a:ext uri="{FF2B5EF4-FFF2-40B4-BE49-F238E27FC236}">
                    <a16:creationId xmlns:a16="http://schemas.microsoft.com/office/drawing/2014/main" id="{2C0B048B-F546-FF03-4347-16A18FE25951}"/>
                  </a:ext>
                </a:extLst>
              </p:cNvPr>
              <p:cNvGrpSpPr/>
              <p:nvPr/>
            </p:nvGrpSpPr>
            <p:grpSpPr>
              <a:xfrm>
                <a:off x="8780444" y="3615248"/>
                <a:ext cx="2401678" cy="2094845"/>
                <a:chOff x="8780444" y="3615248"/>
                <a:chExt cx="2401678" cy="2094845"/>
              </a:xfrm>
            </p:grpSpPr>
            <p:grpSp>
              <p:nvGrpSpPr>
                <p:cNvPr id="26" name="Group 25">
                  <a:extLst>
                    <a:ext uri="{FF2B5EF4-FFF2-40B4-BE49-F238E27FC236}">
                      <a16:creationId xmlns:a16="http://schemas.microsoft.com/office/drawing/2014/main" id="{5E98F3B6-24EC-5BEF-095A-A4EF76214ECD}"/>
                    </a:ext>
                  </a:extLst>
                </p:cNvPr>
                <p:cNvGrpSpPr/>
                <p:nvPr/>
              </p:nvGrpSpPr>
              <p:grpSpPr>
                <a:xfrm>
                  <a:off x="8780444" y="3615248"/>
                  <a:ext cx="2390661" cy="2094845"/>
                  <a:chOff x="8780444" y="3615248"/>
                  <a:chExt cx="2390661" cy="2094845"/>
                </a:xfrm>
              </p:grpSpPr>
              <p:cxnSp>
                <p:nvCxnSpPr>
                  <p:cNvPr id="3" name="Straight Arrow Connector 2">
                    <a:extLst>
                      <a:ext uri="{FF2B5EF4-FFF2-40B4-BE49-F238E27FC236}">
                        <a16:creationId xmlns:a16="http://schemas.microsoft.com/office/drawing/2014/main" id="{63EC40EA-E5BE-A4BC-CE57-8F8FEE7917A5}"/>
                      </a:ext>
                    </a:extLst>
                  </p:cNvPr>
                  <p:cNvCxnSpPr/>
                  <p:nvPr/>
                </p:nvCxnSpPr>
                <p:spPr>
                  <a:xfrm flipV="1">
                    <a:off x="8780444" y="5357553"/>
                    <a:ext cx="176270" cy="35254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F575A5AE-FE2D-4E05-72D4-5D8A7B05ECD3}"/>
                      </a:ext>
                    </a:extLst>
                  </p:cNvPr>
                  <p:cNvCxnSpPr>
                    <a:cxnSpLocks/>
                  </p:cNvCxnSpPr>
                  <p:nvPr/>
                </p:nvCxnSpPr>
                <p:spPr>
                  <a:xfrm flipV="1">
                    <a:off x="9186233" y="5071115"/>
                    <a:ext cx="431494" cy="182597"/>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17AFF642-AC05-0491-62C8-A874801F00AD}"/>
                      </a:ext>
                    </a:extLst>
                  </p:cNvPr>
                  <p:cNvCxnSpPr>
                    <a:cxnSpLocks/>
                  </p:cNvCxnSpPr>
                  <p:nvPr/>
                </p:nvCxnSpPr>
                <p:spPr>
                  <a:xfrm flipV="1">
                    <a:off x="9622318" y="4449772"/>
                    <a:ext cx="63347" cy="41680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C55AD4E3-B0AA-B985-658B-151E6363F25F}"/>
                      </a:ext>
                    </a:extLst>
                  </p:cNvPr>
                  <p:cNvCxnSpPr>
                    <a:cxnSpLocks/>
                  </p:cNvCxnSpPr>
                  <p:nvPr/>
                </p:nvCxnSpPr>
                <p:spPr>
                  <a:xfrm flipV="1">
                    <a:off x="9851996" y="4182425"/>
                    <a:ext cx="293783" cy="24899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DDF8383F-F790-42ED-20D6-6DFA2ED71E20}"/>
                      </a:ext>
                    </a:extLst>
                  </p:cNvPr>
                  <p:cNvCxnSpPr>
                    <a:cxnSpLocks/>
                  </p:cNvCxnSpPr>
                  <p:nvPr/>
                </p:nvCxnSpPr>
                <p:spPr>
                  <a:xfrm>
                    <a:off x="10377134" y="4182425"/>
                    <a:ext cx="397363" cy="24899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581C7214-6862-3C59-AE9D-1D011175AC45}"/>
                      </a:ext>
                    </a:extLst>
                  </p:cNvPr>
                  <p:cNvCxnSpPr>
                    <a:cxnSpLocks/>
                  </p:cNvCxnSpPr>
                  <p:nvPr/>
                </p:nvCxnSpPr>
                <p:spPr>
                  <a:xfrm>
                    <a:off x="10961784" y="4719878"/>
                    <a:ext cx="209321" cy="379599"/>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1CEDF7CD-A575-DD78-FE06-32A8BEE39AAA}"/>
                      </a:ext>
                    </a:extLst>
                  </p:cNvPr>
                  <p:cNvSpPr/>
                  <p:nvPr/>
                </p:nvSpPr>
                <p:spPr>
                  <a:xfrm>
                    <a:off x="8780444" y="4609708"/>
                    <a:ext cx="176270" cy="1762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524808FF-8AB5-741F-7B34-4C1B8DD7114D}"/>
                      </a:ext>
                    </a:extLst>
                  </p:cNvPr>
                  <p:cNvSpPr/>
                  <p:nvPr/>
                </p:nvSpPr>
                <p:spPr>
                  <a:xfrm>
                    <a:off x="9402898" y="5392149"/>
                    <a:ext cx="176270" cy="1762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EC863D4D-BA2D-B24B-E426-8247F8D63C5B}"/>
                      </a:ext>
                    </a:extLst>
                  </p:cNvPr>
                  <p:cNvSpPr/>
                  <p:nvPr/>
                </p:nvSpPr>
                <p:spPr>
                  <a:xfrm>
                    <a:off x="9998887" y="3615248"/>
                    <a:ext cx="176270" cy="1762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7" name="Oval 36">
                  <a:extLst>
                    <a:ext uri="{FF2B5EF4-FFF2-40B4-BE49-F238E27FC236}">
                      <a16:creationId xmlns:a16="http://schemas.microsoft.com/office/drawing/2014/main" id="{345434F9-3D01-37B0-64F9-5508E8CE93D7}"/>
                    </a:ext>
                  </a:extLst>
                </p:cNvPr>
                <p:cNvSpPr/>
                <p:nvPr/>
              </p:nvSpPr>
              <p:spPr>
                <a:xfrm>
                  <a:off x="11005852" y="4182425"/>
                  <a:ext cx="176270" cy="1762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D7941261-7F8E-147A-CF9B-1E290A500566}"/>
                      </a:ext>
                    </a:extLst>
                  </p:cNvPr>
                  <p:cNvSpPr txBox="1"/>
                  <p:nvPr/>
                </p:nvSpPr>
                <p:spPr>
                  <a:xfrm>
                    <a:off x="10377134" y="4328511"/>
                    <a:ext cx="693843" cy="369332"/>
                  </a:xfrm>
                  <a:prstGeom prst="rect">
                    <a:avLst/>
                  </a:prstGeom>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rgbClr val="FF0000"/>
                                  </a:solidFill>
                                  <a:latin typeface="Cambria Math" panose="02040503050406030204" pitchFamily="18" charset="0"/>
                                </a:rPr>
                              </m:ctrlPr>
                            </m:sSubPr>
                            <m:e>
                              <m:acc>
                                <m:accPr>
                                  <m:chr m:val="̅"/>
                                  <m:ctrlPr>
                                    <a:rPr lang="en-US" b="0" i="1" smtClean="0">
                                      <a:solidFill>
                                        <a:srgbClr val="FF0000"/>
                                      </a:solidFill>
                                      <a:latin typeface="Cambria Math" panose="02040503050406030204" pitchFamily="18" charset="0"/>
                                    </a:rPr>
                                  </m:ctrlPr>
                                </m:accPr>
                                <m:e>
                                  <m:r>
                                    <a:rPr lang="en-US" i="1">
                                      <a:solidFill>
                                        <a:srgbClr val="FF0000"/>
                                      </a:solidFill>
                                      <a:latin typeface="Cambria Math" panose="02040503050406030204" pitchFamily="18" charset="0"/>
                                    </a:rPr>
                                    <m:t>𝑥</m:t>
                                  </m:r>
                                </m:e>
                              </m:acc>
                            </m:e>
                            <m:sub>
                              <m:r>
                                <a:rPr lang="en-US" i="1">
                                  <a:solidFill>
                                    <a:srgbClr val="FF0000"/>
                                  </a:solidFill>
                                  <a:latin typeface="Cambria Math" panose="02040503050406030204" pitchFamily="18" charset="0"/>
                                </a:rPr>
                                <m:t>𝑘</m:t>
                              </m:r>
                              <m:r>
                                <a:rPr lang="en-US" i="1">
                                  <a:solidFill>
                                    <a:srgbClr val="FF0000"/>
                                  </a:solidFill>
                                  <a:latin typeface="Cambria Math" panose="02040503050406030204" pitchFamily="18" charset="0"/>
                                </a:rPr>
                                <m:t>+</m:t>
                              </m:r>
                              <m:r>
                                <a:rPr lang="en-US" i="1">
                                  <a:solidFill>
                                    <a:srgbClr val="FF0000"/>
                                  </a:solidFill>
                                  <a:latin typeface="Cambria Math" panose="02040503050406030204" pitchFamily="18" charset="0"/>
                                </a:rPr>
                                <m:t>1</m:t>
                              </m:r>
                            </m:sub>
                          </m:sSub>
                        </m:oMath>
                      </m:oMathPara>
                    </a14:m>
                    <a:endParaRPr lang="en-US" i="1" dirty="0">
                      <a:solidFill>
                        <a:srgbClr val="FF0000"/>
                      </a:solidFill>
                      <a:latin typeface="Cambria Math" panose="02040503050406030204" pitchFamily="18" charset="0"/>
                    </a:endParaRPr>
                  </a:p>
                </p:txBody>
              </p:sp>
            </mc:Choice>
            <mc:Fallback xmlns="">
              <p:sp>
                <p:nvSpPr>
                  <p:cNvPr id="39" name="TextBox 38">
                    <a:extLst>
                      <a:ext uri="{FF2B5EF4-FFF2-40B4-BE49-F238E27FC236}">
                        <a16:creationId xmlns:a16="http://schemas.microsoft.com/office/drawing/2014/main" id="{D7941261-7F8E-147A-CF9B-1E290A500566}"/>
                      </a:ext>
                    </a:extLst>
                  </p:cNvPr>
                  <p:cNvSpPr txBox="1">
                    <a:spLocks noRot="1" noChangeAspect="1" noMove="1" noResize="1" noEditPoints="1" noAdjustHandles="1" noChangeArrowheads="1" noChangeShapeType="1" noTextEdit="1"/>
                  </p:cNvSpPr>
                  <p:nvPr/>
                </p:nvSpPr>
                <p:spPr>
                  <a:xfrm>
                    <a:off x="10377134" y="4328511"/>
                    <a:ext cx="693843" cy="369332"/>
                  </a:xfrm>
                  <a:prstGeom prst="rect">
                    <a:avLst/>
                  </a:prstGeom>
                  <a:blipFill>
                    <a:blip r:embed="rId5"/>
                    <a:stretch>
                      <a:fillRect b="-16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7C4CECBB-BFD7-0BFA-2E41-3E0FDFEFA65D}"/>
                      </a:ext>
                    </a:extLst>
                  </p:cNvPr>
                  <p:cNvSpPr txBox="1"/>
                  <p:nvPr/>
                </p:nvSpPr>
                <p:spPr>
                  <a:xfrm>
                    <a:off x="11114762" y="5074409"/>
                    <a:ext cx="69544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rgbClr val="FF0000"/>
                                  </a:solidFill>
                                  <a:latin typeface="Cambria Math" panose="02040503050406030204" pitchFamily="18" charset="0"/>
                                </a:rPr>
                              </m:ctrlPr>
                            </m:sSubPr>
                            <m:e>
                              <m:acc>
                                <m:accPr>
                                  <m:chr m:val="̅"/>
                                  <m:ctrlPr>
                                    <a:rPr lang="en-US" b="0" i="1" smtClean="0">
                                      <a:solidFill>
                                        <a:srgbClr val="FF0000"/>
                                      </a:solidFill>
                                      <a:latin typeface="Cambria Math" panose="02040503050406030204" pitchFamily="18" charset="0"/>
                                    </a:rPr>
                                  </m:ctrlPr>
                                </m:accPr>
                                <m:e>
                                  <m:r>
                                    <a:rPr lang="en-US" b="0" i="1" smtClean="0">
                                      <a:solidFill>
                                        <a:srgbClr val="FF0000"/>
                                      </a:solidFill>
                                      <a:latin typeface="Cambria Math" panose="02040503050406030204" pitchFamily="18" charset="0"/>
                                    </a:rPr>
                                    <m:t>𝑥</m:t>
                                  </m:r>
                                </m:e>
                              </m:acc>
                            </m:e>
                            <m:sub>
                              <m:r>
                                <a:rPr lang="en-US" b="0" i="1" smtClean="0">
                                  <a:solidFill>
                                    <a:srgbClr val="FF0000"/>
                                  </a:solidFill>
                                  <a:latin typeface="Cambria Math" panose="02040503050406030204" pitchFamily="18" charset="0"/>
                                </a:rPr>
                                <m:t>𝑘</m:t>
                              </m:r>
                              <m:r>
                                <a:rPr lang="en-US" b="0" i="1" smtClean="0">
                                  <a:solidFill>
                                    <a:srgbClr val="FF0000"/>
                                  </a:solidFill>
                                  <a:latin typeface="Cambria Math" panose="02040503050406030204" pitchFamily="18" charset="0"/>
                                </a:rPr>
                                <m:t>+</m:t>
                              </m:r>
                              <m:r>
                                <a:rPr lang="en-US" b="0" i="1" smtClean="0">
                                  <a:solidFill>
                                    <a:srgbClr val="FF0000"/>
                                  </a:solidFill>
                                  <a:latin typeface="Cambria Math" panose="02040503050406030204" pitchFamily="18" charset="0"/>
                                </a:rPr>
                                <m:t>2</m:t>
                              </m:r>
                            </m:sub>
                          </m:sSub>
                        </m:oMath>
                      </m:oMathPara>
                    </a14:m>
                    <a:endParaRPr lang="en-US" dirty="0">
                      <a:solidFill>
                        <a:srgbClr val="FF0000"/>
                      </a:solidFill>
                    </a:endParaRPr>
                  </a:p>
                </p:txBody>
              </p:sp>
            </mc:Choice>
            <mc:Fallback xmlns="">
              <p:sp>
                <p:nvSpPr>
                  <p:cNvPr id="40" name="TextBox 39">
                    <a:extLst>
                      <a:ext uri="{FF2B5EF4-FFF2-40B4-BE49-F238E27FC236}">
                        <a16:creationId xmlns:a16="http://schemas.microsoft.com/office/drawing/2014/main" id="{7C4CECBB-BFD7-0BFA-2E41-3E0FDFEFA65D}"/>
                      </a:ext>
                    </a:extLst>
                  </p:cNvPr>
                  <p:cNvSpPr txBox="1">
                    <a:spLocks noRot="1" noChangeAspect="1" noMove="1" noResize="1" noEditPoints="1" noAdjustHandles="1" noChangeArrowheads="1" noChangeShapeType="1" noTextEdit="1"/>
                  </p:cNvSpPr>
                  <p:nvPr/>
                </p:nvSpPr>
                <p:spPr>
                  <a:xfrm>
                    <a:off x="11114762" y="5074409"/>
                    <a:ext cx="695447"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8A8AD6A-9004-92CA-47AA-FEC4DB7614B8}"/>
                      </a:ext>
                    </a:extLst>
                  </p:cNvPr>
                  <p:cNvSpPr txBox="1"/>
                  <p:nvPr/>
                </p:nvSpPr>
                <p:spPr>
                  <a:xfrm>
                    <a:off x="9009289" y="3885961"/>
                    <a:ext cx="662361" cy="523220"/>
                  </a:xfrm>
                  <a:prstGeom prst="rect">
                    <a:avLst/>
                  </a:prstGeom>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sz="2800" b="0" i="1" smtClean="0">
                                  <a:solidFill>
                                    <a:srgbClr val="0070C0"/>
                                  </a:solidFill>
                                  <a:latin typeface="Cambria Math" panose="02040503050406030204" pitchFamily="18" charset="0"/>
                                </a:rPr>
                              </m:ctrlPr>
                            </m:sSubSupPr>
                            <m:e>
                              <m:r>
                                <a:rPr lang="en-US" sz="2800" b="0" i="1" smtClean="0">
                                  <a:solidFill>
                                    <a:srgbClr val="0070C0"/>
                                  </a:solidFill>
                                  <a:latin typeface="Cambria Math" panose="02040503050406030204" pitchFamily="18" charset="0"/>
                                </a:rPr>
                                <m:t>𝑋</m:t>
                              </m:r>
                            </m:e>
                            <m:sub>
                              <m:r>
                                <a:rPr lang="en-US" sz="2800" b="0" i="1" smtClean="0">
                                  <a:solidFill>
                                    <a:srgbClr val="0070C0"/>
                                  </a:solidFill>
                                  <a:latin typeface="Cambria Math" panose="02040503050406030204" pitchFamily="18" charset="0"/>
                                </a:rPr>
                                <m:t>𝑘</m:t>
                              </m:r>
                            </m:sub>
                            <m:sup>
                              <m:r>
                                <a:rPr lang="en-US" sz="2800" b="0" i="1" smtClean="0">
                                  <a:solidFill>
                                    <a:srgbClr val="0070C0"/>
                                  </a:solidFill>
                                  <a:latin typeface="Cambria Math" panose="02040503050406030204" pitchFamily="18" charset="0"/>
                                </a:rPr>
                                <m:t>⋆</m:t>
                              </m:r>
                            </m:sup>
                          </m:sSubSup>
                        </m:oMath>
                      </m:oMathPara>
                    </a14:m>
                    <a:endParaRPr lang="en-US" sz="2800" i="1" dirty="0">
                      <a:solidFill>
                        <a:srgbClr val="0070C0"/>
                      </a:solidFill>
                      <a:latin typeface="Cambria Math" panose="02040503050406030204" pitchFamily="18" charset="0"/>
                    </a:endParaRPr>
                  </a:p>
                </p:txBody>
              </p:sp>
            </mc:Choice>
            <mc:Fallback xmlns="">
              <p:sp>
                <p:nvSpPr>
                  <p:cNvPr id="41" name="TextBox 40">
                    <a:extLst>
                      <a:ext uri="{FF2B5EF4-FFF2-40B4-BE49-F238E27FC236}">
                        <a16:creationId xmlns:a16="http://schemas.microsoft.com/office/drawing/2014/main" id="{78A8AD6A-9004-92CA-47AA-FEC4DB7614B8}"/>
                      </a:ext>
                    </a:extLst>
                  </p:cNvPr>
                  <p:cNvSpPr txBox="1">
                    <a:spLocks noRot="1" noChangeAspect="1" noMove="1" noResize="1" noEditPoints="1" noAdjustHandles="1" noChangeArrowheads="1" noChangeShapeType="1" noTextEdit="1"/>
                  </p:cNvSpPr>
                  <p:nvPr/>
                </p:nvSpPr>
                <p:spPr>
                  <a:xfrm>
                    <a:off x="9009289" y="3885961"/>
                    <a:ext cx="662361" cy="523220"/>
                  </a:xfrm>
                  <a:prstGeom prst="rect">
                    <a:avLst/>
                  </a:prstGeom>
                  <a:blipFill>
                    <a:blip r:embed="rId7"/>
                    <a:stretch>
                      <a:fillRect/>
                    </a:stretch>
                  </a:blipFill>
                </p:spPr>
                <p:txBody>
                  <a:bodyPr/>
                  <a:lstStyle/>
                  <a:p>
                    <a:r>
                      <a:rPr lang="en-US">
                        <a:noFill/>
                      </a:rPr>
                      <a:t> </a:t>
                    </a:r>
                  </a:p>
                </p:txBody>
              </p:sp>
            </mc:Fallback>
          </mc:AlternateContent>
        </p:grpSp>
        <p:sp>
          <p:nvSpPr>
            <p:cNvPr id="43" name="Rectangle 42">
              <a:extLst>
                <a:ext uri="{FF2B5EF4-FFF2-40B4-BE49-F238E27FC236}">
                  <a16:creationId xmlns:a16="http://schemas.microsoft.com/office/drawing/2014/main" id="{5C3D82B8-FA98-E058-6045-4899EF6A63D1}"/>
                </a:ext>
              </a:extLst>
            </p:cNvPr>
            <p:cNvSpPr/>
            <p:nvPr/>
          </p:nvSpPr>
          <p:spPr>
            <a:xfrm>
              <a:off x="8394853" y="3723385"/>
              <a:ext cx="3272585" cy="2295114"/>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 name="Group 4">
            <a:extLst>
              <a:ext uri="{FF2B5EF4-FFF2-40B4-BE49-F238E27FC236}">
                <a16:creationId xmlns:a16="http://schemas.microsoft.com/office/drawing/2014/main" id="{B0741571-8F01-F0F4-5A6B-58C0833542B7}"/>
              </a:ext>
            </a:extLst>
          </p:cNvPr>
          <p:cNvGrpSpPr/>
          <p:nvPr/>
        </p:nvGrpSpPr>
        <p:grpSpPr>
          <a:xfrm>
            <a:off x="270595" y="3695816"/>
            <a:ext cx="2163259" cy="1477328"/>
            <a:chOff x="319363" y="5256392"/>
            <a:chExt cx="2163259" cy="1477328"/>
          </a:xfrm>
        </p:grpSpPr>
        <p:cxnSp>
          <p:nvCxnSpPr>
            <p:cNvPr id="46" name="Straight Arrow Connector 45">
              <a:extLst>
                <a:ext uri="{FF2B5EF4-FFF2-40B4-BE49-F238E27FC236}">
                  <a16:creationId xmlns:a16="http://schemas.microsoft.com/office/drawing/2014/main" id="{54618487-3F16-6B7D-C3C3-58DBEE5D323F}"/>
                </a:ext>
              </a:extLst>
            </p:cNvPr>
            <p:cNvCxnSpPr>
              <a:cxnSpLocks/>
            </p:cNvCxnSpPr>
            <p:nvPr/>
          </p:nvCxnSpPr>
          <p:spPr>
            <a:xfrm>
              <a:off x="2054844" y="5284754"/>
              <a:ext cx="0" cy="762107"/>
            </a:xfrm>
            <a:prstGeom prst="straightConnector1">
              <a:avLst/>
            </a:prstGeom>
            <a:ln w="57150">
              <a:solidFill>
                <a:srgbClr val="7030A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4D293D36-8B5C-8D3E-972C-A88576E55848}"/>
                    </a:ext>
                  </a:extLst>
                </p:cNvPr>
                <p:cNvSpPr txBox="1"/>
                <p:nvPr/>
              </p:nvSpPr>
              <p:spPr>
                <a:xfrm>
                  <a:off x="1627067" y="6126221"/>
                  <a:ext cx="855555"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n>
                                  <a:solidFill>
                                    <a:srgbClr val="7030A0"/>
                                  </a:solidFill>
                                </a:ln>
                                <a:latin typeface="Cambria Math" panose="02040503050406030204" pitchFamily="18" charset="0"/>
                              </a:rPr>
                            </m:ctrlPr>
                          </m:sSubPr>
                          <m:e>
                            <m:acc>
                              <m:accPr>
                                <m:chr m:val="̅"/>
                                <m:ctrlPr>
                                  <a:rPr lang="en-US" sz="2800" b="0" i="1" smtClean="0">
                                    <a:ln>
                                      <a:solidFill>
                                        <a:srgbClr val="7030A0"/>
                                      </a:solidFill>
                                    </a:ln>
                                    <a:latin typeface="Cambria Math" panose="02040503050406030204" pitchFamily="18" charset="0"/>
                                  </a:rPr>
                                </m:ctrlPr>
                              </m:accPr>
                              <m:e>
                                <m:r>
                                  <a:rPr lang="en-US" sz="2800" b="0" i="1" smtClean="0">
                                    <a:ln>
                                      <a:solidFill>
                                        <a:srgbClr val="7030A0"/>
                                      </a:solidFill>
                                    </a:ln>
                                    <a:latin typeface="Cambria Math" panose="02040503050406030204" pitchFamily="18" charset="0"/>
                                  </a:rPr>
                                  <m:t>𝐼</m:t>
                                </m:r>
                              </m:e>
                            </m:acc>
                          </m:e>
                          <m:sub>
                            <m:r>
                              <a:rPr lang="en-US" sz="2800" b="0" i="1" smtClean="0">
                                <a:ln>
                                  <a:solidFill>
                                    <a:srgbClr val="7030A0"/>
                                  </a:solidFill>
                                </a:ln>
                                <a:latin typeface="Cambria Math" panose="02040503050406030204" pitchFamily="18" charset="0"/>
                              </a:rPr>
                              <m:t>𝑘</m:t>
                            </m:r>
                            <m:r>
                              <a:rPr lang="en-US" sz="2800" b="0" i="1" smtClean="0">
                                <a:ln>
                                  <a:solidFill>
                                    <a:srgbClr val="7030A0"/>
                                  </a:solidFill>
                                </a:ln>
                                <a:latin typeface="Cambria Math" panose="02040503050406030204" pitchFamily="18" charset="0"/>
                              </a:rPr>
                              <m:t>+</m:t>
                            </m:r>
                            <m:r>
                              <a:rPr lang="en-US" sz="2800" b="0" i="1" smtClean="0">
                                <a:ln>
                                  <a:solidFill>
                                    <a:srgbClr val="7030A0"/>
                                  </a:solidFill>
                                </a:ln>
                                <a:latin typeface="Cambria Math" panose="02040503050406030204" pitchFamily="18" charset="0"/>
                              </a:rPr>
                              <m:t>𝑙</m:t>
                            </m:r>
                          </m:sub>
                        </m:sSub>
                      </m:oMath>
                    </m:oMathPara>
                  </a14:m>
                  <a:endParaRPr lang="en-US" dirty="0">
                    <a:ln>
                      <a:solidFill>
                        <a:srgbClr val="7030A0"/>
                      </a:solidFill>
                    </a:ln>
                  </a:endParaRPr>
                </a:p>
              </p:txBody>
            </p:sp>
          </mc:Choice>
          <mc:Fallback xmlns="">
            <p:sp>
              <p:nvSpPr>
                <p:cNvPr id="48" name="TextBox 47">
                  <a:extLst>
                    <a:ext uri="{FF2B5EF4-FFF2-40B4-BE49-F238E27FC236}">
                      <a16:creationId xmlns:a16="http://schemas.microsoft.com/office/drawing/2014/main" id="{4D293D36-8B5C-8D3E-972C-A88576E55848}"/>
                    </a:ext>
                  </a:extLst>
                </p:cNvPr>
                <p:cNvSpPr txBox="1">
                  <a:spLocks noRot="1" noChangeAspect="1" noMove="1" noResize="1" noEditPoints="1" noAdjustHandles="1" noChangeArrowheads="1" noChangeShapeType="1" noTextEdit="1"/>
                </p:cNvSpPr>
                <p:nvPr/>
              </p:nvSpPr>
              <p:spPr>
                <a:xfrm>
                  <a:off x="1627067" y="6126221"/>
                  <a:ext cx="855555" cy="523220"/>
                </a:xfrm>
                <a:prstGeom prst="rect">
                  <a:avLst/>
                </a:prstGeom>
                <a:blipFill>
                  <a:blip r:embed="rId8"/>
                  <a:stretch>
                    <a:fillRect/>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EACAAC84-F428-91A4-0440-D6CF55583A48}"/>
                </a:ext>
              </a:extLst>
            </p:cNvPr>
            <p:cNvSpPr txBox="1"/>
            <p:nvPr/>
          </p:nvSpPr>
          <p:spPr>
            <a:xfrm>
              <a:off x="319363" y="5256392"/>
              <a:ext cx="1361204" cy="1477328"/>
            </a:xfrm>
            <a:prstGeom prst="rect">
              <a:avLst/>
            </a:prstGeom>
            <a:noFill/>
          </p:spPr>
          <p:txBody>
            <a:bodyPr wrap="square" rtlCol="0">
              <a:spAutoFit/>
            </a:bodyPr>
            <a:lstStyle/>
            <a:p>
              <a:r>
                <a:rPr lang="en-001" dirty="0">
                  <a:solidFill>
                    <a:srgbClr val="7030A0"/>
                  </a:solidFill>
                </a:rPr>
                <a:t>Same process but with Whitened Jacobians</a:t>
              </a:r>
              <a:endParaRPr lang="en-US" dirty="0">
                <a:solidFill>
                  <a:srgbClr val="7030A0"/>
                </a:solidFill>
              </a:endParaRPr>
            </a:p>
          </p:txBody>
        </p:sp>
      </p:grpSp>
    </p:spTree>
    <p:extLst>
      <p:ext uri="{BB962C8B-B14F-4D97-AF65-F5344CB8AC3E}">
        <p14:creationId xmlns:p14="http://schemas.microsoft.com/office/powerpoint/2010/main" val="2096831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9A372A5-F148-F4B6-8972-EC1BD9083328}"/>
              </a:ext>
            </a:extLst>
          </p:cNvPr>
          <p:cNvSpPr>
            <a:spLocks noGrp="1"/>
          </p:cNvSpPr>
          <p:nvPr>
            <p:ph type="sldNum" sz="quarter" idx="12"/>
          </p:nvPr>
        </p:nvSpPr>
        <p:spPr/>
        <p:txBody>
          <a:bodyPr/>
          <a:lstStyle/>
          <a:p>
            <a:fld id="{16DBD0CC-423F-4B58-AFF5-83B6DD233671}" type="slidenum">
              <a:rPr lang="en-IL" smtClean="0"/>
              <a:t>2</a:t>
            </a:fld>
            <a:endParaRPr lang="en-IL"/>
          </a:p>
        </p:txBody>
      </p:sp>
      <p:sp>
        <p:nvSpPr>
          <p:cNvPr id="5" name="TextBox 4">
            <a:extLst>
              <a:ext uri="{FF2B5EF4-FFF2-40B4-BE49-F238E27FC236}">
                <a16:creationId xmlns:a16="http://schemas.microsoft.com/office/drawing/2014/main" id="{804211BF-6858-65FA-A5B4-FA27FE00B14C}"/>
              </a:ext>
            </a:extLst>
          </p:cNvPr>
          <p:cNvSpPr txBox="1"/>
          <p:nvPr/>
        </p:nvSpPr>
        <p:spPr>
          <a:xfrm>
            <a:off x="1447800" y="544286"/>
            <a:ext cx="8713476" cy="5740674"/>
          </a:xfrm>
          <a:prstGeom prst="rect">
            <a:avLst/>
          </a:prstGeom>
          <a:noFill/>
        </p:spPr>
        <p:txBody>
          <a:bodyPr wrap="none" rtlCol="1">
            <a:spAutoFit/>
          </a:bodyPr>
          <a:lstStyle/>
          <a:p>
            <a:r>
              <a:rPr lang="en-US" sz="3600" u="sng" dirty="0"/>
              <a:t>Itinerary</a:t>
            </a:r>
          </a:p>
          <a:p>
            <a:pPr marL="571500" indent="-571500">
              <a:lnSpc>
                <a:spcPct val="150000"/>
              </a:lnSpc>
              <a:buFont typeface="Arial" panose="020B0604020202020204" pitchFamily="34" charset="0"/>
              <a:buChar char="•"/>
            </a:pPr>
            <a:r>
              <a:rPr lang="en-US" sz="3200" dirty="0"/>
              <a:t>Introduction</a:t>
            </a:r>
          </a:p>
          <a:p>
            <a:pPr marL="571500" indent="-571500">
              <a:lnSpc>
                <a:spcPct val="150000"/>
              </a:lnSpc>
              <a:buFont typeface="Arial" panose="020B0604020202020204" pitchFamily="34" charset="0"/>
              <a:buChar char="•"/>
            </a:pPr>
            <a:r>
              <a:rPr lang="en-US" sz="3200" dirty="0"/>
              <a:t>Terminology and General Belief Space Inference</a:t>
            </a:r>
          </a:p>
          <a:p>
            <a:pPr marL="571500" indent="-571500">
              <a:lnSpc>
                <a:spcPct val="150000"/>
              </a:lnSpc>
              <a:buFont typeface="Arial" panose="020B0604020202020204" pitchFamily="34" charset="0"/>
              <a:buChar char="•"/>
            </a:pPr>
            <a:r>
              <a:rPr lang="en-US" sz="3200" dirty="0"/>
              <a:t>Planning In the General Belief Space</a:t>
            </a:r>
          </a:p>
          <a:p>
            <a:pPr marL="571500" indent="-571500">
              <a:lnSpc>
                <a:spcPct val="150000"/>
              </a:lnSpc>
              <a:buFont typeface="Arial" panose="020B0604020202020204" pitchFamily="34" charset="0"/>
              <a:buChar char="•"/>
            </a:pPr>
            <a:r>
              <a:rPr lang="en-US" sz="3200" dirty="0"/>
              <a:t>Formulating Objective Function</a:t>
            </a:r>
          </a:p>
          <a:p>
            <a:pPr marL="571500" indent="-571500">
              <a:lnSpc>
                <a:spcPct val="150000"/>
              </a:lnSpc>
              <a:buFont typeface="Arial" panose="020B0604020202020204" pitchFamily="34" charset="0"/>
              <a:buChar char="•"/>
            </a:pPr>
            <a:r>
              <a:rPr lang="en-US" sz="3200" dirty="0"/>
              <a:t>Experimental Evaluation</a:t>
            </a:r>
          </a:p>
          <a:p>
            <a:pPr marL="571500" indent="-571500">
              <a:lnSpc>
                <a:spcPct val="150000"/>
              </a:lnSpc>
              <a:buFont typeface="Arial" panose="020B0604020202020204" pitchFamily="34" charset="0"/>
              <a:buChar char="•"/>
            </a:pPr>
            <a:r>
              <a:rPr lang="en-US" sz="3200" dirty="0"/>
              <a:t>Our Implementation</a:t>
            </a:r>
          </a:p>
          <a:p>
            <a:pPr marL="571500" indent="-571500">
              <a:lnSpc>
                <a:spcPct val="150000"/>
              </a:lnSpc>
              <a:buFont typeface="Arial" panose="020B0604020202020204" pitchFamily="34" charset="0"/>
              <a:buChar char="•"/>
            </a:pPr>
            <a:r>
              <a:rPr lang="en-US" sz="3200" dirty="0"/>
              <a:t>Possible Extensions</a:t>
            </a:r>
          </a:p>
        </p:txBody>
      </p:sp>
    </p:spTree>
    <p:extLst>
      <p:ext uri="{BB962C8B-B14F-4D97-AF65-F5344CB8AC3E}">
        <p14:creationId xmlns:p14="http://schemas.microsoft.com/office/powerpoint/2010/main" val="23586970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51B5164-01CE-CF7E-E213-9E74B4982CA0}"/>
              </a:ext>
            </a:extLst>
          </p:cNvPr>
          <p:cNvSpPr>
            <a:spLocks noGrp="1"/>
          </p:cNvSpPr>
          <p:nvPr>
            <p:ph type="sldNum" sz="quarter" idx="12"/>
          </p:nvPr>
        </p:nvSpPr>
        <p:spPr/>
        <p:txBody>
          <a:bodyPr/>
          <a:lstStyle/>
          <a:p>
            <a:fld id="{16DBD0CC-423F-4B58-AFF5-83B6DD233671}" type="slidenum">
              <a:rPr lang="en-IL" smtClean="0"/>
              <a:t>20</a:t>
            </a:fld>
            <a:endParaRPr lang="en-IL"/>
          </a:p>
        </p:txBody>
      </p:sp>
      <p:pic>
        <p:nvPicPr>
          <p:cNvPr id="5" name="Picture 4">
            <a:extLst>
              <a:ext uri="{FF2B5EF4-FFF2-40B4-BE49-F238E27FC236}">
                <a16:creationId xmlns:a16="http://schemas.microsoft.com/office/drawing/2014/main" id="{DE69025B-AC56-032E-CC4D-5C28AC77A01D}"/>
              </a:ext>
            </a:extLst>
          </p:cNvPr>
          <p:cNvPicPr>
            <a:picLocks noChangeAspect="1"/>
          </p:cNvPicPr>
          <p:nvPr/>
        </p:nvPicPr>
        <p:blipFill>
          <a:blip r:embed="rId3"/>
          <a:stretch>
            <a:fillRect/>
          </a:stretch>
        </p:blipFill>
        <p:spPr>
          <a:xfrm>
            <a:off x="1033204" y="1246997"/>
            <a:ext cx="10125592" cy="737684"/>
          </a:xfrm>
          <a:prstGeom prst="rect">
            <a:avLst/>
          </a:prstGeom>
        </p:spPr>
      </p:pic>
      <p:sp>
        <p:nvSpPr>
          <p:cNvPr id="9" name="Right Brace 8">
            <a:extLst>
              <a:ext uri="{FF2B5EF4-FFF2-40B4-BE49-F238E27FC236}">
                <a16:creationId xmlns:a16="http://schemas.microsoft.com/office/drawing/2014/main" id="{66BF30BC-C4C3-CC8E-D11C-5D4C7A2A7A14}"/>
              </a:ext>
            </a:extLst>
          </p:cNvPr>
          <p:cNvSpPr/>
          <p:nvPr/>
        </p:nvSpPr>
        <p:spPr>
          <a:xfrm rot="5400000">
            <a:off x="9617216" y="3365301"/>
            <a:ext cx="429658" cy="2754489"/>
          </a:xfrm>
          <a:prstGeom prst="rightBrace">
            <a:avLst/>
          </a:prstGeom>
          <a:ln w="571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11" name="Picture 10">
            <a:extLst>
              <a:ext uri="{FF2B5EF4-FFF2-40B4-BE49-F238E27FC236}">
                <a16:creationId xmlns:a16="http://schemas.microsoft.com/office/drawing/2014/main" id="{68E61E11-310E-A700-62C7-6909DDF0A8CF}"/>
              </a:ext>
            </a:extLst>
          </p:cNvPr>
          <p:cNvPicPr>
            <a:picLocks noChangeAspect="1"/>
          </p:cNvPicPr>
          <p:nvPr/>
        </p:nvPicPr>
        <p:blipFill>
          <a:blip r:embed="rId4"/>
          <a:stretch>
            <a:fillRect/>
          </a:stretch>
        </p:blipFill>
        <p:spPr>
          <a:xfrm>
            <a:off x="1338004" y="5356215"/>
            <a:ext cx="9820792" cy="1006610"/>
          </a:xfrm>
          <a:prstGeom prst="rect">
            <a:avLst/>
          </a:prstGeom>
        </p:spPr>
      </p:pic>
      <p:sp>
        <p:nvSpPr>
          <p:cNvPr id="17" name="TextBox 16">
            <a:extLst>
              <a:ext uri="{FF2B5EF4-FFF2-40B4-BE49-F238E27FC236}">
                <a16:creationId xmlns:a16="http://schemas.microsoft.com/office/drawing/2014/main" id="{EA8EBE35-81CF-2E69-4763-92CEA507539A}"/>
              </a:ext>
            </a:extLst>
          </p:cNvPr>
          <p:cNvSpPr txBox="1"/>
          <p:nvPr/>
        </p:nvSpPr>
        <p:spPr>
          <a:xfrm>
            <a:off x="4544962" y="6362825"/>
            <a:ext cx="1383712" cy="369332"/>
          </a:xfrm>
          <a:prstGeom prst="rect">
            <a:avLst/>
          </a:prstGeom>
          <a:noFill/>
        </p:spPr>
        <p:txBody>
          <a:bodyPr wrap="none" rtlCol="0">
            <a:spAutoFit/>
          </a:bodyPr>
          <a:lstStyle/>
          <a:p>
            <a:r>
              <a:rPr lang="en-US" dirty="0">
                <a:solidFill>
                  <a:srgbClr val="FF0000"/>
                </a:solidFill>
              </a:rPr>
              <a:t>Conditioning</a:t>
            </a:r>
          </a:p>
        </p:txBody>
      </p:sp>
      <p:sp>
        <p:nvSpPr>
          <p:cNvPr id="12" name="TextBox 11">
            <a:extLst>
              <a:ext uri="{FF2B5EF4-FFF2-40B4-BE49-F238E27FC236}">
                <a16:creationId xmlns:a16="http://schemas.microsoft.com/office/drawing/2014/main" id="{2ED58743-0D2B-C3DE-C687-8032430D94A5}"/>
              </a:ext>
            </a:extLst>
          </p:cNvPr>
          <p:cNvSpPr txBox="1"/>
          <p:nvPr/>
        </p:nvSpPr>
        <p:spPr>
          <a:xfrm>
            <a:off x="373780" y="470169"/>
            <a:ext cx="6420540" cy="707886"/>
          </a:xfrm>
          <a:prstGeom prst="rect">
            <a:avLst/>
          </a:prstGeom>
          <a:noFill/>
        </p:spPr>
        <p:txBody>
          <a:bodyPr wrap="none" rtlCol="1">
            <a:spAutoFit/>
          </a:bodyPr>
          <a:lstStyle/>
          <a:p>
            <a:r>
              <a:rPr lang="en-US" sz="4000" dirty="0"/>
              <a:t>Inner Layer – Inference in GBS</a:t>
            </a:r>
            <a:endParaRPr lang="he-IL" sz="4000" dirty="0"/>
          </a:p>
        </p:txBody>
      </p:sp>
      <p:sp>
        <p:nvSpPr>
          <p:cNvPr id="35" name="Freeform: Shape 34">
            <a:extLst>
              <a:ext uri="{FF2B5EF4-FFF2-40B4-BE49-F238E27FC236}">
                <a16:creationId xmlns:a16="http://schemas.microsoft.com/office/drawing/2014/main" id="{95C61E55-7D88-14F3-4208-7020CF7E1D0A}"/>
              </a:ext>
            </a:extLst>
          </p:cNvPr>
          <p:cNvSpPr/>
          <p:nvPr/>
        </p:nvSpPr>
        <p:spPr>
          <a:xfrm>
            <a:off x="2913452" y="5060153"/>
            <a:ext cx="6918593" cy="571500"/>
          </a:xfrm>
          <a:custGeom>
            <a:avLst/>
            <a:gdLst>
              <a:gd name="connsiteX0" fmla="*/ 5623560 w 5629124"/>
              <a:gd name="connsiteY0" fmla="*/ 0 h 571500"/>
              <a:gd name="connsiteX1" fmla="*/ 5589270 w 5629124"/>
              <a:gd name="connsiteY1" fmla="*/ 171450 h 571500"/>
              <a:gd name="connsiteX2" fmla="*/ 5326380 w 5629124"/>
              <a:gd name="connsiteY2" fmla="*/ 262890 h 571500"/>
              <a:gd name="connsiteX3" fmla="*/ 4446270 w 5629124"/>
              <a:gd name="connsiteY3" fmla="*/ 308610 h 571500"/>
              <a:gd name="connsiteX4" fmla="*/ 3326130 w 5629124"/>
              <a:gd name="connsiteY4" fmla="*/ 251460 h 571500"/>
              <a:gd name="connsiteX5" fmla="*/ 2354580 w 5629124"/>
              <a:gd name="connsiteY5" fmla="*/ 240030 h 571500"/>
              <a:gd name="connsiteX6" fmla="*/ 1291590 w 5629124"/>
              <a:gd name="connsiteY6" fmla="*/ 240030 h 571500"/>
              <a:gd name="connsiteX7" fmla="*/ 400050 w 5629124"/>
              <a:gd name="connsiteY7" fmla="*/ 308610 h 571500"/>
              <a:gd name="connsiteX8" fmla="*/ 0 w 5629124"/>
              <a:gd name="connsiteY8" fmla="*/ 571500 h 5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29124" h="571500">
                <a:moveTo>
                  <a:pt x="5623560" y="0"/>
                </a:moveTo>
                <a:cubicBezTo>
                  <a:pt x="5631180" y="63817"/>
                  <a:pt x="5638800" y="127635"/>
                  <a:pt x="5589270" y="171450"/>
                </a:cubicBezTo>
                <a:cubicBezTo>
                  <a:pt x="5539740" y="215265"/>
                  <a:pt x="5516880" y="240030"/>
                  <a:pt x="5326380" y="262890"/>
                </a:cubicBezTo>
                <a:cubicBezTo>
                  <a:pt x="5135880" y="285750"/>
                  <a:pt x="4779645" y="310515"/>
                  <a:pt x="4446270" y="308610"/>
                </a:cubicBezTo>
                <a:cubicBezTo>
                  <a:pt x="4112895" y="306705"/>
                  <a:pt x="3674745" y="262890"/>
                  <a:pt x="3326130" y="251460"/>
                </a:cubicBezTo>
                <a:cubicBezTo>
                  <a:pt x="2977515" y="240030"/>
                  <a:pt x="2354580" y="240030"/>
                  <a:pt x="2354580" y="240030"/>
                </a:cubicBezTo>
                <a:cubicBezTo>
                  <a:pt x="2015490" y="238125"/>
                  <a:pt x="1617345" y="228600"/>
                  <a:pt x="1291590" y="240030"/>
                </a:cubicBezTo>
                <a:cubicBezTo>
                  <a:pt x="965835" y="251460"/>
                  <a:pt x="615315" y="253365"/>
                  <a:pt x="400050" y="308610"/>
                </a:cubicBezTo>
                <a:cubicBezTo>
                  <a:pt x="184785" y="363855"/>
                  <a:pt x="92392" y="467677"/>
                  <a:pt x="0" y="571500"/>
                </a:cubicBezTo>
              </a:path>
            </a:pathLst>
          </a:custGeom>
          <a:noFill/>
          <a:ln w="57150">
            <a:solidFill>
              <a:srgbClr val="0070C0"/>
            </a:solidFill>
            <a:headEnd type="non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endParaRPr>
          </a:p>
        </p:txBody>
      </p:sp>
      <p:grpSp>
        <p:nvGrpSpPr>
          <p:cNvPr id="40" name="Group 39">
            <a:extLst>
              <a:ext uri="{FF2B5EF4-FFF2-40B4-BE49-F238E27FC236}">
                <a16:creationId xmlns:a16="http://schemas.microsoft.com/office/drawing/2014/main" id="{A3EB7A85-D294-2AEF-7F43-9C6BF8128825}"/>
              </a:ext>
            </a:extLst>
          </p:cNvPr>
          <p:cNvGrpSpPr/>
          <p:nvPr/>
        </p:nvGrpSpPr>
        <p:grpSpPr>
          <a:xfrm>
            <a:off x="909636" y="1721383"/>
            <a:ext cx="10372725" cy="2999586"/>
            <a:chOff x="909636" y="1721383"/>
            <a:chExt cx="10372725" cy="2999586"/>
          </a:xfrm>
        </p:grpSpPr>
        <p:sp>
          <p:nvSpPr>
            <p:cNvPr id="8" name="Right Brace 7">
              <a:extLst>
                <a:ext uri="{FF2B5EF4-FFF2-40B4-BE49-F238E27FC236}">
                  <a16:creationId xmlns:a16="http://schemas.microsoft.com/office/drawing/2014/main" id="{4F157212-DFF3-F58D-3C77-03D5275CEFED}"/>
                </a:ext>
              </a:extLst>
            </p:cNvPr>
            <p:cNvSpPr/>
            <p:nvPr/>
          </p:nvSpPr>
          <p:spPr>
            <a:xfrm rot="5400000">
              <a:off x="8056084" y="-771184"/>
              <a:ext cx="429658" cy="5414791"/>
            </a:xfrm>
            <a:prstGeom prst="rightBrace">
              <a:avLst/>
            </a:prstGeom>
            <a:ln w="571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4" name="Freeform: Shape 33">
              <a:extLst>
                <a:ext uri="{FF2B5EF4-FFF2-40B4-BE49-F238E27FC236}">
                  <a16:creationId xmlns:a16="http://schemas.microsoft.com/office/drawing/2014/main" id="{DDFF22F5-A1D9-1DB2-7894-D5B235DFC80F}"/>
                </a:ext>
              </a:extLst>
            </p:cNvPr>
            <p:cNvSpPr/>
            <p:nvPr/>
          </p:nvSpPr>
          <p:spPr>
            <a:xfrm>
              <a:off x="2641789" y="2262393"/>
              <a:ext cx="5629124" cy="571500"/>
            </a:xfrm>
            <a:custGeom>
              <a:avLst/>
              <a:gdLst>
                <a:gd name="connsiteX0" fmla="*/ 5623560 w 5629124"/>
                <a:gd name="connsiteY0" fmla="*/ 0 h 571500"/>
                <a:gd name="connsiteX1" fmla="*/ 5589270 w 5629124"/>
                <a:gd name="connsiteY1" fmla="*/ 171450 h 571500"/>
                <a:gd name="connsiteX2" fmla="*/ 5326380 w 5629124"/>
                <a:gd name="connsiteY2" fmla="*/ 262890 h 571500"/>
                <a:gd name="connsiteX3" fmla="*/ 4446270 w 5629124"/>
                <a:gd name="connsiteY3" fmla="*/ 308610 h 571500"/>
                <a:gd name="connsiteX4" fmla="*/ 3326130 w 5629124"/>
                <a:gd name="connsiteY4" fmla="*/ 251460 h 571500"/>
                <a:gd name="connsiteX5" fmla="*/ 2354580 w 5629124"/>
                <a:gd name="connsiteY5" fmla="*/ 240030 h 571500"/>
                <a:gd name="connsiteX6" fmla="*/ 1291590 w 5629124"/>
                <a:gd name="connsiteY6" fmla="*/ 240030 h 571500"/>
                <a:gd name="connsiteX7" fmla="*/ 400050 w 5629124"/>
                <a:gd name="connsiteY7" fmla="*/ 308610 h 571500"/>
                <a:gd name="connsiteX8" fmla="*/ 0 w 5629124"/>
                <a:gd name="connsiteY8" fmla="*/ 571500 h 5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29124" h="571500">
                  <a:moveTo>
                    <a:pt x="5623560" y="0"/>
                  </a:moveTo>
                  <a:cubicBezTo>
                    <a:pt x="5631180" y="63817"/>
                    <a:pt x="5638800" y="127635"/>
                    <a:pt x="5589270" y="171450"/>
                  </a:cubicBezTo>
                  <a:cubicBezTo>
                    <a:pt x="5539740" y="215265"/>
                    <a:pt x="5516880" y="240030"/>
                    <a:pt x="5326380" y="262890"/>
                  </a:cubicBezTo>
                  <a:cubicBezTo>
                    <a:pt x="5135880" y="285750"/>
                    <a:pt x="4779645" y="310515"/>
                    <a:pt x="4446270" y="308610"/>
                  </a:cubicBezTo>
                  <a:cubicBezTo>
                    <a:pt x="4112895" y="306705"/>
                    <a:pt x="3674745" y="262890"/>
                    <a:pt x="3326130" y="251460"/>
                  </a:cubicBezTo>
                  <a:cubicBezTo>
                    <a:pt x="2977515" y="240030"/>
                    <a:pt x="2354580" y="240030"/>
                    <a:pt x="2354580" y="240030"/>
                  </a:cubicBezTo>
                  <a:cubicBezTo>
                    <a:pt x="2015490" y="238125"/>
                    <a:pt x="1617345" y="228600"/>
                    <a:pt x="1291590" y="240030"/>
                  </a:cubicBezTo>
                  <a:cubicBezTo>
                    <a:pt x="965835" y="251460"/>
                    <a:pt x="615315" y="253365"/>
                    <a:pt x="400050" y="308610"/>
                  </a:cubicBezTo>
                  <a:cubicBezTo>
                    <a:pt x="184785" y="363855"/>
                    <a:pt x="92392" y="467677"/>
                    <a:pt x="0" y="571500"/>
                  </a:cubicBezTo>
                </a:path>
              </a:pathLst>
            </a:custGeom>
            <a:noFill/>
            <a:ln w="57150">
              <a:solidFill>
                <a:srgbClr val="0070C0"/>
              </a:solidFill>
              <a:headEnd type="non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endParaRPr>
            </a:p>
          </p:txBody>
        </p:sp>
        <p:grpSp>
          <p:nvGrpSpPr>
            <p:cNvPr id="39" name="Group 38">
              <a:extLst>
                <a:ext uri="{FF2B5EF4-FFF2-40B4-BE49-F238E27FC236}">
                  <a16:creationId xmlns:a16="http://schemas.microsoft.com/office/drawing/2014/main" id="{23C1339D-11A2-8A9B-D333-E0A40A96552F}"/>
                </a:ext>
              </a:extLst>
            </p:cNvPr>
            <p:cNvGrpSpPr/>
            <p:nvPr/>
          </p:nvGrpSpPr>
          <p:grpSpPr>
            <a:xfrm>
              <a:off x="909636" y="2841978"/>
              <a:ext cx="10372725" cy="1878991"/>
              <a:chOff x="909636" y="2841978"/>
              <a:chExt cx="10372725" cy="1878991"/>
            </a:xfrm>
          </p:grpSpPr>
          <p:pic>
            <p:nvPicPr>
              <p:cNvPr id="7" name="Picture 6">
                <a:extLst>
                  <a:ext uri="{FF2B5EF4-FFF2-40B4-BE49-F238E27FC236}">
                    <a16:creationId xmlns:a16="http://schemas.microsoft.com/office/drawing/2014/main" id="{02403AB1-B3B1-F36B-DC27-11E0320E1F4B}"/>
                  </a:ext>
                </a:extLst>
              </p:cNvPr>
              <p:cNvPicPr>
                <a:picLocks noChangeAspect="1"/>
              </p:cNvPicPr>
              <p:nvPr/>
            </p:nvPicPr>
            <p:blipFill>
              <a:blip r:embed="rId5"/>
              <a:stretch>
                <a:fillRect/>
              </a:stretch>
            </p:blipFill>
            <p:spPr>
              <a:xfrm>
                <a:off x="909636" y="2841978"/>
                <a:ext cx="10372725" cy="1704975"/>
              </a:xfrm>
              <a:prstGeom prst="rect">
                <a:avLst/>
              </a:prstGeom>
            </p:spPr>
          </p:pic>
          <p:sp>
            <p:nvSpPr>
              <p:cNvPr id="36" name="TextBox 35">
                <a:extLst>
                  <a:ext uri="{FF2B5EF4-FFF2-40B4-BE49-F238E27FC236}">
                    <a16:creationId xmlns:a16="http://schemas.microsoft.com/office/drawing/2014/main" id="{64F036BE-2EA2-0DB9-307E-F0DC2430B507}"/>
                  </a:ext>
                </a:extLst>
              </p:cNvPr>
              <p:cNvSpPr txBox="1"/>
              <p:nvPr/>
            </p:nvSpPr>
            <p:spPr>
              <a:xfrm>
                <a:off x="6095999" y="4316286"/>
                <a:ext cx="1584088" cy="369332"/>
              </a:xfrm>
              <a:prstGeom prst="rect">
                <a:avLst/>
              </a:prstGeom>
              <a:noFill/>
            </p:spPr>
            <p:txBody>
              <a:bodyPr wrap="none" rtlCol="0">
                <a:spAutoFit/>
              </a:bodyPr>
              <a:lstStyle/>
              <a:p>
                <a:r>
                  <a:rPr lang="en-US" dirty="0">
                    <a:solidFill>
                      <a:srgbClr val="FF0000"/>
                    </a:solidFill>
                  </a:rPr>
                  <a:t>Motion model</a:t>
                </a:r>
              </a:p>
            </p:txBody>
          </p:sp>
          <p:sp>
            <p:nvSpPr>
              <p:cNvPr id="37" name="TextBox 36">
                <a:extLst>
                  <a:ext uri="{FF2B5EF4-FFF2-40B4-BE49-F238E27FC236}">
                    <a16:creationId xmlns:a16="http://schemas.microsoft.com/office/drawing/2014/main" id="{5CD4A7B1-DD71-9142-1A80-08D3CA93B953}"/>
                  </a:ext>
                </a:extLst>
              </p:cNvPr>
              <p:cNvSpPr txBox="1"/>
              <p:nvPr/>
            </p:nvSpPr>
            <p:spPr>
              <a:xfrm>
                <a:off x="8730862" y="4351637"/>
                <a:ext cx="2060436" cy="369332"/>
              </a:xfrm>
              <a:prstGeom prst="rect">
                <a:avLst/>
              </a:prstGeom>
              <a:noFill/>
            </p:spPr>
            <p:txBody>
              <a:bodyPr wrap="none" rtlCol="0">
                <a:spAutoFit/>
              </a:bodyPr>
              <a:lstStyle/>
              <a:p>
                <a:r>
                  <a:rPr lang="en-US" dirty="0">
                    <a:solidFill>
                      <a:srgbClr val="0070C0"/>
                    </a:solidFill>
                  </a:rPr>
                  <a:t>Observation</a:t>
                </a:r>
                <a:r>
                  <a:rPr lang="en-US" sz="1600" dirty="0">
                    <a:solidFill>
                      <a:srgbClr val="0070C0"/>
                    </a:solidFill>
                  </a:rPr>
                  <a:t> </a:t>
                </a:r>
                <a:r>
                  <a:rPr lang="en-US" dirty="0">
                    <a:solidFill>
                      <a:srgbClr val="0070C0"/>
                    </a:solidFill>
                  </a:rPr>
                  <a:t>models</a:t>
                </a:r>
              </a:p>
            </p:txBody>
          </p:sp>
          <p:sp>
            <p:nvSpPr>
              <p:cNvPr id="38" name="TextBox 37">
                <a:extLst>
                  <a:ext uri="{FF2B5EF4-FFF2-40B4-BE49-F238E27FC236}">
                    <a16:creationId xmlns:a16="http://schemas.microsoft.com/office/drawing/2014/main" id="{BF053BA0-60AA-F370-4C5D-8F31C63840C4}"/>
                  </a:ext>
                </a:extLst>
              </p:cNvPr>
              <p:cNvSpPr txBox="1"/>
              <p:nvPr/>
            </p:nvSpPr>
            <p:spPr>
              <a:xfrm>
                <a:off x="3406047" y="4316286"/>
                <a:ext cx="638316" cy="369332"/>
              </a:xfrm>
              <a:prstGeom prst="rect">
                <a:avLst/>
              </a:prstGeom>
              <a:noFill/>
            </p:spPr>
            <p:txBody>
              <a:bodyPr wrap="none" rtlCol="0">
                <a:spAutoFit/>
              </a:bodyPr>
              <a:lstStyle/>
              <a:p>
                <a:r>
                  <a:rPr lang="en-US" dirty="0">
                    <a:solidFill>
                      <a:srgbClr val="7030A0"/>
                    </a:solidFill>
                  </a:rPr>
                  <a:t>Prior</a:t>
                </a:r>
              </a:p>
            </p:txBody>
          </p:sp>
        </p:grpSp>
      </p:grpSp>
    </p:spTree>
    <p:extLst>
      <p:ext uri="{BB962C8B-B14F-4D97-AF65-F5344CB8AC3E}">
        <p14:creationId xmlns:p14="http://schemas.microsoft.com/office/powerpoint/2010/main" val="2739304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7" grpId="0"/>
      <p:bldP spid="35"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70F2AB8-5787-C973-1B26-00A2E2B683F1}"/>
              </a:ext>
            </a:extLst>
          </p:cNvPr>
          <p:cNvSpPr>
            <a:spLocks noGrp="1"/>
          </p:cNvSpPr>
          <p:nvPr>
            <p:ph type="sldNum" sz="quarter" idx="12"/>
          </p:nvPr>
        </p:nvSpPr>
        <p:spPr/>
        <p:txBody>
          <a:bodyPr/>
          <a:lstStyle/>
          <a:p>
            <a:fld id="{16DBD0CC-423F-4B58-AFF5-83B6DD233671}" type="slidenum">
              <a:rPr lang="en-IL" smtClean="0"/>
              <a:t>21</a:t>
            </a:fld>
            <a:endParaRPr lang="en-IL"/>
          </a:p>
        </p:txBody>
      </p:sp>
      <p:pic>
        <p:nvPicPr>
          <p:cNvPr id="3" name="Picture 2">
            <a:extLst>
              <a:ext uri="{FF2B5EF4-FFF2-40B4-BE49-F238E27FC236}">
                <a16:creationId xmlns:a16="http://schemas.microsoft.com/office/drawing/2014/main" id="{D3A2133A-5484-CF11-4EDE-D7B539146266}"/>
              </a:ext>
            </a:extLst>
          </p:cNvPr>
          <p:cNvPicPr>
            <a:picLocks noChangeAspect="1"/>
          </p:cNvPicPr>
          <p:nvPr/>
        </p:nvPicPr>
        <p:blipFill>
          <a:blip r:embed="rId2"/>
          <a:stretch>
            <a:fillRect/>
          </a:stretch>
        </p:blipFill>
        <p:spPr>
          <a:xfrm>
            <a:off x="1862838" y="1250627"/>
            <a:ext cx="8240388" cy="1850649"/>
          </a:xfrm>
          <a:prstGeom prst="rect">
            <a:avLst/>
          </a:prstGeom>
        </p:spPr>
      </p:pic>
      <p:sp>
        <p:nvSpPr>
          <p:cNvPr id="10" name="TextBox 9">
            <a:extLst>
              <a:ext uri="{FF2B5EF4-FFF2-40B4-BE49-F238E27FC236}">
                <a16:creationId xmlns:a16="http://schemas.microsoft.com/office/drawing/2014/main" id="{69B70CF7-388A-892B-4591-D7ABA346DFFF}"/>
              </a:ext>
            </a:extLst>
          </p:cNvPr>
          <p:cNvSpPr txBox="1"/>
          <p:nvPr/>
        </p:nvSpPr>
        <p:spPr>
          <a:xfrm>
            <a:off x="373780" y="470169"/>
            <a:ext cx="6420540" cy="707886"/>
          </a:xfrm>
          <a:prstGeom prst="rect">
            <a:avLst/>
          </a:prstGeom>
          <a:noFill/>
        </p:spPr>
        <p:txBody>
          <a:bodyPr wrap="none" rtlCol="1">
            <a:spAutoFit/>
          </a:bodyPr>
          <a:lstStyle/>
          <a:p>
            <a:r>
              <a:rPr lang="en-US" sz="4000" dirty="0"/>
              <a:t>Inner Layer – Inference in GBS</a:t>
            </a:r>
            <a:endParaRPr lang="he-IL" sz="4000" dirty="0"/>
          </a:p>
        </p:txBody>
      </p:sp>
      <p:pic>
        <p:nvPicPr>
          <p:cNvPr id="12" name="Picture 11">
            <a:extLst>
              <a:ext uri="{FF2B5EF4-FFF2-40B4-BE49-F238E27FC236}">
                <a16:creationId xmlns:a16="http://schemas.microsoft.com/office/drawing/2014/main" id="{11979B15-501C-839D-E2B3-1CCB35640B57}"/>
              </a:ext>
            </a:extLst>
          </p:cNvPr>
          <p:cNvPicPr>
            <a:picLocks noChangeAspect="1"/>
          </p:cNvPicPr>
          <p:nvPr/>
        </p:nvPicPr>
        <p:blipFill>
          <a:blip r:embed="rId3"/>
          <a:stretch>
            <a:fillRect/>
          </a:stretch>
        </p:blipFill>
        <p:spPr>
          <a:xfrm>
            <a:off x="5920791" y="3476444"/>
            <a:ext cx="3824403" cy="477040"/>
          </a:xfrm>
          <a:prstGeom prst="rect">
            <a:avLst/>
          </a:prstGeom>
        </p:spPr>
      </p:pic>
      <p:pic>
        <p:nvPicPr>
          <p:cNvPr id="13" name="Picture 12">
            <a:extLst>
              <a:ext uri="{FF2B5EF4-FFF2-40B4-BE49-F238E27FC236}">
                <a16:creationId xmlns:a16="http://schemas.microsoft.com/office/drawing/2014/main" id="{745904A8-4905-7A87-849A-4027D1D3DF42}"/>
              </a:ext>
            </a:extLst>
          </p:cNvPr>
          <p:cNvPicPr>
            <a:picLocks noChangeAspect="1"/>
          </p:cNvPicPr>
          <p:nvPr/>
        </p:nvPicPr>
        <p:blipFill>
          <a:blip r:embed="rId4"/>
          <a:stretch>
            <a:fillRect/>
          </a:stretch>
        </p:blipFill>
        <p:spPr>
          <a:xfrm>
            <a:off x="1862838" y="4748270"/>
            <a:ext cx="8404504" cy="1831149"/>
          </a:xfrm>
          <a:prstGeom prst="rect">
            <a:avLst/>
          </a:prstGeom>
        </p:spPr>
      </p:pic>
      <p:cxnSp>
        <p:nvCxnSpPr>
          <p:cNvPr id="14" name="Straight Arrow Connector 13">
            <a:extLst>
              <a:ext uri="{FF2B5EF4-FFF2-40B4-BE49-F238E27FC236}">
                <a16:creationId xmlns:a16="http://schemas.microsoft.com/office/drawing/2014/main" id="{0BB28913-20AD-B480-AF41-1A77E9ABA53F}"/>
              </a:ext>
            </a:extLst>
          </p:cNvPr>
          <p:cNvCxnSpPr>
            <a:cxnSpLocks/>
          </p:cNvCxnSpPr>
          <p:nvPr/>
        </p:nvCxnSpPr>
        <p:spPr>
          <a:xfrm>
            <a:off x="2721166" y="3101276"/>
            <a:ext cx="0" cy="1646994"/>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8" name="Freeform: Shape 17">
            <a:extLst>
              <a:ext uri="{FF2B5EF4-FFF2-40B4-BE49-F238E27FC236}">
                <a16:creationId xmlns:a16="http://schemas.microsoft.com/office/drawing/2014/main" id="{4BBF096B-32F8-E20E-6B5E-401341FAA207}"/>
              </a:ext>
            </a:extLst>
          </p:cNvPr>
          <p:cNvSpPr/>
          <p:nvPr/>
        </p:nvSpPr>
        <p:spPr>
          <a:xfrm>
            <a:off x="5982159" y="2941504"/>
            <a:ext cx="3701668" cy="452724"/>
          </a:xfrm>
          <a:custGeom>
            <a:avLst/>
            <a:gdLst>
              <a:gd name="connsiteX0" fmla="*/ 0 w 3701668"/>
              <a:gd name="connsiteY0" fmla="*/ 0 h 452724"/>
              <a:gd name="connsiteX1" fmla="*/ 583894 w 3701668"/>
              <a:gd name="connsiteY1" fmla="*/ 286438 h 452724"/>
              <a:gd name="connsiteX2" fmla="*/ 1784733 w 3701668"/>
              <a:gd name="connsiteY2" fmla="*/ 451691 h 452724"/>
              <a:gd name="connsiteX3" fmla="*/ 2622014 w 3701668"/>
              <a:gd name="connsiteY3" fmla="*/ 341523 h 452724"/>
              <a:gd name="connsiteX4" fmla="*/ 3701668 w 3701668"/>
              <a:gd name="connsiteY4" fmla="*/ 55084 h 4527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01668" h="452724">
                <a:moveTo>
                  <a:pt x="0" y="0"/>
                </a:moveTo>
                <a:cubicBezTo>
                  <a:pt x="143219" y="105578"/>
                  <a:pt x="286439" y="211156"/>
                  <a:pt x="583894" y="286438"/>
                </a:cubicBezTo>
                <a:cubicBezTo>
                  <a:pt x="881350" y="361720"/>
                  <a:pt x="1445046" y="442510"/>
                  <a:pt x="1784733" y="451691"/>
                </a:cubicBezTo>
                <a:cubicBezTo>
                  <a:pt x="2124420" y="460872"/>
                  <a:pt x="2302525" y="407624"/>
                  <a:pt x="2622014" y="341523"/>
                </a:cubicBezTo>
                <a:cubicBezTo>
                  <a:pt x="2941503" y="275422"/>
                  <a:pt x="3321585" y="165253"/>
                  <a:pt x="3701668" y="55084"/>
                </a:cubicBezTo>
              </a:path>
            </a:pathLst>
          </a:custGeom>
          <a:ln w="76200">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Rectangle 18">
            <a:extLst>
              <a:ext uri="{FF2B5EF4-FFF2-40B4-BE49-F238E27FC236}">
                <a16:creationId xmlns:a16="http://schemas.microsoft.com/office/drawing/2014/main" id="{1185880B-822B-D3E8-99B0-1A03FAEB2860}"/>
              </a:ext>
            </a:extLst>
          </p:cNvPr>
          <p:cNvSpPr/>
          <p:nvPr/>
        </p:nvSpPr>
        <p:spPr>
          <a:xfrm>
            <a:off x="8577549" y="3530937"/>
            <a:ext cx="588484" cy="36512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10042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35FB467-DAF1-5F54-0691-851D552011FE}"/>
              </a:ext>
            </a:extLst>
          </p:cNvPr>
          <p:cNvSpPr>
            <a:spLocks noGrp="1"/>
          </p:cNvSpPr>
          <p:nvPr>
            <p:ph type="sldNum" sz="quarter" idx="12"/>
          </p:nvPr>
        </p:nvSpPr>
        <p:spPr/>
        <p:txBody>
          <a:bodyPr/>
          <a:lstStyle/>
          <a:p>
            <a:fld id="{16DBD0CC-423F-4B58-AFF5-83B6DD233671}" type="slidenum">
              <a:rPr lang="en-IL" smtClean="0"/>
              <a:t>22</a:t>
            </a:fld>
            <a:endParaRPr lang="en-IL"/>
          </a:p>
        </p:txBody>
      </p:sp>
      <p:pic>
        <p:nvPicPr>
          <p:cNvPr id="6" name="Picture 5" descr="A picture containing automaton&#10;&#10;Description automatically generated">
            <a:extLst>
              <a:ext uri="{FF2B5EF4-FFF2-40B4-BE49-F238E27FC236}">
                <a16:creationId xmlns:a16="http://schemas.microsoft.com/office/drawing/2014/main" id="{355F5686-F46F-8557-5040-0E1E18F35C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58827" y="952701"/>
            <a:ext cx="6603464" cy="4952598"/>
          </a:xfrm>
          <a:prstGeom prst="rect">
            <a:avLst/>
          </a:prstGeom>
        </p:spPr>
      </p:pic>
    </p:spTree>
    <p:extLst>
      <p:ext uri="{BB962C8B-B14F-4D97-AF65-F5344CB8AC3E}">
        <p14:creationId xmlns:p14="http://schemas.microsoft.com/office/powerpoint/2010/main" val="18438175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A260EC1-36E0-1702-FBB6-5433D82EEB62}"/>
              </a:ext>
            </a:extLst>
          </p:cNvPr>
          <p:cNvSpPr>
            <a:spLocks noGrp="1"/>
          </p:cNvSpPr>
          <p:nvPr>
            <p:ph type="sldNum" sz="quarter" idx="12"/>
          </p:nvPr>
        </p:nvSpPr>
        <p:spPr/>
        <p:txBody>
          <a:bodyPr/>
          <a:lstStyle/>
          <a:p>
            <a:fld id="{16DBD0CC-423F-4B58-AFF5-83B6DD233671}" type="slidenum">
              <a:rPr lang="en-IL" smtClean="0"/>
              <a:t>23</a:t>
            </a:fld>
            <a:endParaRPr lang="en-IL"/>
          </a:p>
        </p:txBody>
      </p:sp>
      <p:sp>
        <p:nvSpPr>
          <p:cNvPr id="6" name="TextBox 5">
            <a:extLst>
              <a:ext uri="{FF2B5EF4-FFF2-40B4-BE49-F238E27FC236}">
                <a16:creationId xmlns:a16="http://schemas.microsoft.com/office/drawing/2014/main" id="{18C4E052-2C99-C7D2-09B6-4D9260E4C574}"/>
              </a:ext>
            </a:extLst>
          </p:cNvPr>
          <p:cNvSpPr txBox="1"/>
          <p:nvPr/>
        </p:nvSpPr>
        <p:spPr>
          <a:xfrm>
            <a:off x="373780" y="470169"/>
            <a:ext cx="8373254" cy="707886"/>
          </a:xfrm>
          <a:prstGeom prst="rect">
            <a:avLst/>
          </a:prstGeom>
          <a:noFill/>
        </p:spPr>
        <p:txBody>
          <a:bodyPr wrap="none" rtlCol="1">
            <a:spAutoFit/>
          </a:bodyPr>
          <a:lstStyle/>
          <a:p>
            <a:r>
              <a:rPr lang="en-US" sz="4000" dirty="0"/>
              <a:t>A specific Family of Objective Functions</a:t>
            </a:r>
            <a:endParaRPr lang="he-IL" sz="4000" dirty="0"/>
          </a:p>
        </p:txBody>
      </p:sp>
      <p:pic>
        <p:nvPicPr>
          <p:cNvPr id="7" name="Picture 6">
            <a:extLst>
              <a:ext uri="{FF2B5EF4-FFF2-40B4-BE49-F238E27FC236}">
                <a16:creationId xmlns:a16="http://schemas.microsoft.com/office/drawing/2014/main" id="{CDB51C63-D6DE-BD2E-DE02-C3B6C739507B}"/>
              </a:ext>
            </a:extLst>
          </p:cNvPr>
          <p:cNvPicPr>
            <a:picLocks noChangeAspect="1"/>
          </p:cNvPicPr>
          <p:nvPr/>
        </p:nvPicPr>
        <p:blipFill>
          <a:blip r:embed="rId2"/>
          <a:stretch>
            <a:fillRect/>
          </a:stretch>
        </p:blipFill>
        <p:spPr>
          <a:xfrm>
            <a:off x="8610600" y="1368783"/>
            <a:ext cx="3320666" cy="2040240"/>
          </a:xfrm>
          <a:prstGeom prst="rect">
            <a:avLst/>
          </a:prstGeom>
        </p:spPr>
      </p:pic>
      <p:pic>
        <p:nvPicPr>
          <p:cNvPr id="8" name="Picture 7">
            <a:extLst>
              <a:ext uri="{FF2B5EF4-FFF2-40B4-BE49-F238E27FC236}">
                <a16:creationId xmlns:a16="http://schemas.microsoft.com/office/drawing/2014/main" id="{C2AA614B-CC29-D32C-F9F2-42105F9F4802}"/>
              </a:ext>
            </a:extLst>
          </p:cNvPr>
          <p:cNvPicPr>
            <a:picLocks noChangeAspect="1"/>
          </p:cNvPicPr>
          <p:nvPr/>
        </p:nvPicPr>
        <p:blipFill>
          <a:blip r:embed="rId3"/>
          <a:stretch>
            <a:fillRect/>
          </a:stretch>
        </p:blipFill>
        <p:spPr>
          <a:xfrm>
            <a:off x="463027" y="1619866"/>
            <a:ext cx="8053379" cy="920719"/>
          </a:xfrm>
          <a:prstGeom prst="rect">
            <a:avLst/>
          </a:prstGeom>
        </p:spPr>
      </p:pic>
      <p:grpSp>
        <p:nvGrpSpPr>
          <p:cNvPr id="9" name="Group 8">
            <a:extLst>
              <a:ext uri="{FF2B5EF4-FFF2-40B4-BE49-F238E27FC236}">
                <a16:creationId xmlns:a16="http://schemas.microsoft.com/office/drawing/2014/main" id="{7048158D-0430-DAA7-6AEA-89EF9347BB3F}"/>
              </a:ext>
            </a:extLst>
          </p:cNvPr>
          <p:cNvGrpSpPr/>
          <p:nvPr/>
        </p:nvGrpSpPr>
        <p:grpSpPr>
          <a:xfrm>
            <a:off x="463027" y="3116232"/>
            <a:ext cx="8211651" cy="891150"/>
            <a:chOff x="463027" y="3116232"/>
            <a:chExt cx="8211651" cy="891150"/>
          </a:xfrm>
        </p:grpSpPr>
        <p:pic>
          <p:nvPicPr>
            <p:cNvPr id="10" name="Picture 9">
              <a:extLst>
                <a:ext uri="{FF2B5EF4-FFF2-40B4-BE49-F238E27FC236}">
                  <a16:creationId xmlns:a16="http://schemas.microsoft.com/office/drawing/2014/main" id="{A3325ED6-6A6F-61B3-A348-1DB91DDB7BBE}"/>
                </a:ext>
              </a:extLst>
            </p:cNvPr>
            <p:cNvPicPr>
              <a:picLocks noChangeAspect="1"/>
            </p:cNvPicPr>
            <p:nvPr/>
          </p:nvPicPr>
          <p:blipFill>
            <a:blip r:embed="rId4"/>
            <a:stretch>
              <a:fillRect/>
            </a:stretch>
          </p:blipFill>
          <p:spPr>
            <a:xfrm>
              <a:off x="463027" y="3116232"/>
              <a:ext cx="7714793" cy="585581"/>
            </a:xfrm>
            <a:prstGeom prst="rect">
              <a:avLst/>
            </a:prstGeom>
          </p:spPr>
        </p:pic>
        <p:sp>
          <p:nvSpPr>
            <p:cNvPr id="3" name="TextBox 2">
              <a:extLst>
                <a:ext uri="{FF2B5EF4-FFF2-40B4-BE49-F238E27FC236}">
                  <a16:creationId xmlns:a16="http://schemas.microsoft.com/office/drawing/2014/main" id="{ABCDBD1E-C961-B955-62F1-306C316AB4E6}"/>
                </a:ext>
              </a:extLst>
            </p:cNvPr>
            <p:cNvSpPr txBox="1"/>
            <p:nvPr/>
          </p:nvSpPr>
          <p:spPr>
            <a:xfrm>
              <a:off x="6325637" y="3624856"/>
              <a:ext cx="2349041" cy="369332"/>
            </a:xfrm>
            <a:prstGeom prst="rect">
              <a:avLst/>
            </a:prstGeom>
            <a:noFill/>
          </p:spPr>
          <p:txBody>
            <a:bodyPr wrap="none" rtlCol="0">
              <a:spAutoFit/>
            </a:bodyPr>
            <a:lstStyle/>
            <a:p>
              <a:r>
                <a:rPr lang="en-US" dirty="0">
                  <a:solidFill>
                    <a:srgbClr val="FF0000"/>
                  </a:solidFill>
                </a:rPr>
                <a:t>penalizes control effort</a:t>
              </a:r>
            </a:p>
          </p:txBody>
        </p:sp>
        <p:sp>
          <p:nvSpPr>
            <p:cNvPr id="13" name="TextBox 12">
              <a:extLst>
                <a:ext uri="{FF2B5EF4-FFF2-40B4-BE49-F238E27FC236}">
                  <a16:creationId xmlns:a16="http://schemas.microsoft.com/office/drawing/2014/main" id="{059AE9F5-8EBB-462C-BF82-956170E3842B}"/>
                </a:ext>
              </a:extLst>
            </p:cNvPr>
            <p:cNvSpPr txBox="1"/>
            <p:nvPr/>
          </p:nvSpPr>
          <p:spPr>
            <a:xfrm>
              <a:off x="3230935" y="3638050"/>
              <a:ext cx="2673809" cy="369332"/>
            </a:xfrm>
            <a:prstGeom prst="rect">
              <a:avLst/>
            </a:prstGeom>
            <a:noFill/>
          </p:spPr>
          <p:txBody>
            <a:bodyPr wrap="none" rtlCol="0">
              <a:spAutoFit/>
            </a:bodyPr>
            <a:lstStyle/>
            <a:p>
              <a:r>
                <a:rPr lang="en-US" dirty="0">
                  <a:solidFill>
                    <a:srgbClr val="FF0000"/>
                  </a:solidFill>
                </a:rPr>
                <a:t>Penalizes pose uncertainty</a:t>
              </a:r>
            </a:p>
          </p:txBody>
        </p:sp>
      </p:grpSp>
      <p:grpSp>
        <p:nvGrpSpPr>
          <p:cNvPr id="14" name="Group 13">
            <a:extLst>
              <a:ext uri="{FF2B5EF4-FFF2-40B4-BE49-F238E27FC236}">
                <a16:creationId xmlns:a16="http://schemas.microsoft.com/office/drawing/2014/main" id="{53C0E0CB-B2E0-53B3-1D0F-556FC61DDE13}"/>
              </a:ext>
            </a:extLst>
          </p:cNvPr>
          <p:cNvGrpSpPr/>
          <p:nvPr/>
        </p:nvGrpSpPr>
        <p:grpSpPr>
          <a:xfrm>
            <a:off x="463027" y="4391311"/>
            <a:ext cx="9714604" cy="961336"/>
            <a:chOff x="463027" y="4391311"/>
            <a:chExt cx="9714604" cy="961336"/>
          </a:xfrm>
        </p:grpSpPr>
        <p:pic>
          <p:nvPicPr>
            <p:cNvPr id="12" name="Picture 11">
              <a:extLst>
                <a:ext uri="{FF2B5EF4-FFF2-40B4-BE49-F238E27FC236}">
                  <a16:creationId xmlns:a16="http://schemas.microsoft.com/office/drawing/2014/main" id="{7C76FF34-792B-FB47-15FD-82405C6C29CB}"/>
                </a:ext>
              </a:extLst>
            </p:cNvPr>
            <p:cNvPicPr>
              <a:picLocks noChangeAspect="1"/>
            </p:cNvPicPr>
            <p:nvPr/>
          </p:nvPicPr>
          <p:blipFill>
            <a:blip r:embed="rId5"/>
            <a:stretch>
              <a:fillRect/>
            </a:stretch>
          </p:blipFill>
          <p:spPr>
            <a:xfrm>
              <a:off x="463027" y="4391311"/>
              <a:ext cx="8373254" cy="626632"/>
            </a:xfrm>
            <a:prstGeom prst="rect">
              <a:avLst/>
            </a:prstGeom>
          </p:spPr>
        </p:pic>
        <p:sp>
          <p:nvSpPr>
            <p:cNvPr id="16" name="TextBox 15">
              <a:extLst>
                <a:ext uri="{FF2B5EF4-FFF2-40B4-BE49-F238E27FC236}">
                  <a16:creationId xmlns:a16="http://schemas.microsoft.com/office/drawing/2014/main" id="{DDD00A99-B415-3D23-EAF2-15CD2FEB0959}"/>
                </a:ext>
              </a:extLst>
            </p:cNvPr>
            <p:cNvSpPr txBox="1"/>
            <p:nvPr/>
          </p:nvSpPr>
          <p:spPr>
            <a:xfrm>
              <a:off x="6982204" y="4948686"/>
              <a:ext cx="3195427" cy="369332"/>
            </a:xfrm>
            <a:prstGeom prst="rect">
              <a:avLst/>
            </a:prstGeom>
            <a:noFill/>
          </p:spPr>
          <p:txBody>
            <a:bodyPr wrap="none" rtlCol="0">
              <a:spAutoFit/>
            </a:bodyPr>
            <a:lstStyle/>
            <a:p>
              <a:r>
                <a:rPr lang="en-US" dirty="0">
                  <a:solidFill>
                    <a:srgbClr val="FF0000"/>
                  </a:solidFill>
                </a:rPr>
                <a:t>Penalizes last poses’ uncertainty</a:t>
              </a:r>
            </a:p>
          </p:txBody>
        </p:sp>
        <p:sp>
          <p:nvSpPr>
            <p:cNvPr id="17" name="TextBox 16">
              <a:extLst>
                <a:ext uri="{FF2B5EF4-FFF2-40B4-BE49-F238E27FC236}">
                  <a16:creationId xmlns:a16="http://schemas.microsoft.com/office/drawing/2014/main" id="{C2D87043-FF47-FF65-7F40-BDB81B6487AD}"/>
                </a:ext>
              </a:extLst>
            </p:cNvPr>
            <p:cNvSpPr txBox="1"/>
            <p:nvPr/>
          </p:nvSpPr>
          <p:spPr>
            <a:xfrm>
              <a:off x="2704289" y="4983315"/>
              <a:ext cx="3853299" cy="369332"/>
            </a:xfrm>
            <a:prstGeom prst="rect">
              <a:avLst/>
            </a:prstGeom>
            <a:noFill/>
          </p:spPr>
          <p:txBody>
            <a:bodyPr wrap="none" rtlCol="0">
              <a:spAutoFit/>
            </a:bodyPr>
            <a:lstStyle/>
            <a:p>
              <a:r>
                <a:rPr lang="en-US" dirty="0">
                  <a:solidFill>
                    <a:srgbClr val="FF0000"/>
                  </a:solidFill>
                </a:rPr>
                <a:t>Penalizes last poses’ distance from goal</a:t>
              </a:r>
            </a:p>
          </p:txBody>
        </p:sp>
      </p:gr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2B7C1B12-9FAB-D250-FEAC-2940D11B7C54}"/>
                  </a:ext>
                </a:extLst>
              </p:cNvPr>
              <p:cNvSpPr txBox="1"/>
              <p:nvPr/>
            </p:nvSpPr>
            <p:spPr>
              <a:xfrm>
                <a:off x="553190" y="5642043"/>
                <a:ext cx="4142342" cy="787203"/>
              </a:xfrm>
              <a:prstGeom prst="rect">
                <a:avLst/>
              </a:prstGeom>
              <a:noFill/>
            </p:spPr>
            <p:txBody>
              <a:bodyPr wrap="square" rtlCol="0">
                <a:spAutoFit/>
              </a:bodyPr>
              <a:lstStyle/>
              <a:p>
                <a14:m>
                  <m:oMath xmlns:m="http://schemas.openxmlformats.org/officeDocument/2006/math">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𝑀</m:t>
                        </m:r>
                      </m:e>
                      <m:sub>
                        <m:r>
                          <a:rPr lang="en-US" sz="2200" b="0" i="1" smtClean="0">
                            <a:latin typeface="Cambria Math" panose="02040503050406030204" pitchFamily="18" charset="0"/>
                          </a:rPr>
                          <m:t>𝑢</m:t>
                        </m:r>
                      </m:sub>
                    </m:sSub>
                    <m:r>
                      <a:rPr lang="en-US" sz="2200" b="0" i="1" smtClean="0">
                        <a:latin typeface="Cambria Math" panose="02040503050406030204" pitchFamily="18" charset="0"/>
                      </a:rPr>
                      <m:t>,</m:t>
                    </m:r>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𝑀</m:t>
                        </m:r>
                      </m:e>
                      <m:sub>
                        <m:r>
                          <m:rPr>
                            <m:sty m:val="p"/>
                          </m:rPr>
                          <a:rPr lang="en-US" sz="2200" b="0" i="0" smtClean="0">
                            <a:latin typeface="Cambria Math" panose="02040503050406030204" pitchFamily="18" charset="0"/>
                          </a:rPr>
                          <m:t>Σ</m:t>
                        </m:r>
                      </m:sub>
                    </m:sSub>
                    <m:r>
                      <a:rPr lang="en-US" sz="2200" b="0" i="1" smtClean="0">
                        <a:latin typeface="Cambria Math" panose="02040503050406030204" pitchFamily="18" charset="0"/>
                      </a:rPr>
                      <m:t>,</m:t>
                    </m:r>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𝑀</m:t>
                        </m:r>
                      </m:e>
                      <m:sub>
                        <m:r>
                          <a:rPr lang="en-US" sz="2200" b="0" i="1" smtClean="0">
                            <a:latin typeface="Cambria Math" panose="02040503050406030204" pitchFamily="18" charset="0"/>
                          </a:rPr>
                          <m:t>𝑥</m:t>
                        </m:r>
                      </m:sub>
                    </m:sSub>
                  </m:oMath>
                </a14:m>
                <a:r>
                  <a:rPr lang="en-US" sz="2200" b="0" i="1" dirty="0">
                    <a:latin typeface="Cambria Math" panose="02040503050406030204" pitchFamily="18" charset="0"/>
                  </a:rPr>
                  <a:t> - </a:t>
                </a:r>
                <a:r>
                  <a:rPr lang="en-US" sz="2200" dirty="0"/>
                  <a:t>Weight Matrices</a:t>
                </a:r>
              </a:p>
              <a:p>
                <a14:m>
                  <m:oMath xmlns:m="http://schemas.openxmlformats.org/officeDocument/2006/math">
                    <m:sSubSup>
                      <m:sSubSupPr>
                        <m:ctrlPr>
                          <a:rPr lang="en-US" sz="2200" b="0" i="1" smtClean="0">
                            <a:latin typeface="Cambria Math" panose="02040503050406030204" pitchFamily="18" charset="0"/>
                          </a:rPr>
                        </m:ctrlPr>
                      </m:sSubSupPr>
                      <m:e>
                        <m:r>
                          <a:rPr lang="en-US" sz="2200" b="0" i="1" smtClean="0">
                            <a:latin typeface="Cambria Math" panose="02040503050406030204" pitchFamily="18" charset="0"/>
                          </a:rPr>
                          <m:t>𝐸</m:t>
                        </m:r>
                      </m:e>
                      <m:sub>
                        <m:r>
                          <a:rPr lang="en-US" sz="2200" b="0" i="1" smtClean="0">
                            <a:latin typeface="Cambria Math" panose="02040503050406030204" pitchFamily="18" charset="0"/>
                          </a:rPr>
                          <m:t>𝑘</m:t>
                        </m:r>
                        <m:r>
                          <a:rPr lang="en-US" sz="2200" b="0" i="1" smtClean="0">
                            <a:latin typeface="Cambria Math" panose="02040503050406030204" pitchFamily="18" charset="0"/>
                          </a:rPr>
                          <m:t>+</m:t>
                        </m:r>
                        <m:r>
                          <a:rPr lang="en-US" sz="2200" b="0" i="1" smtClean="0">
                            <a:latin typeface="Cambria Math" panose="02040503050406030204" pitchFamily="18" charset="0"/>
                          </a:rPr>
                          <m:t>𝐿</m:t>
                        </m:r>
                      </m:sub>
                      <m:sup>
                        <m:r>
                          <a:rPr lang="en-US" sz="2200" b="0" i="1" smtClean="0">
                            <a:latin typeface="Cambria Math" panose="02040503050406030204" pitchFamily="18" charset="0"/>
                          </a:rPr>
                          <m:t>𝐺</m:t>
                        </m:r>
                      </m:sup>
                    </m:sSubSup>
                    <m:r>
                      <a:rPr lang="en-US" sz="2200" b="0" i="1" smtClean="0">
                        <a:latin typeface="Cambria Math" panose="02040503050406030204" pitchFamily="18" charset="0"/>
                      </a:rPr>
                      <m:t>, </m:t>
                    </m:r>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𝑀</m:t>
                        </m:r>
                      </m:e>
                      <m:sub>
                        <m:r>
                          <m:rPr>
                            <m:sty m:val="p"/>
                          </m:rPr>
                          <a:rPr lang="en-US" sz="2200" b="0" i="0" smtClean="0">
                            <a:latin typeface="Cambria Math" panose="02040503050406030204" pitchFamily="18" charset="0"/>
                          </a:rPr>
                          <m:t>Σ</m:t>
                        </m:r>
                      </m:sub>
                    </m:sSub>
                  </m:oMath>
                </a14:m>
                <a:r>
                  <a:rPr lang="en-US" sz="2200" dirty="0"/>
                  <a:t> - Selection Matrices</a:t>
                </a:r>
              </a:p>
            </p:txBody>
          </p:sp>
        </mc:Choice>
        <mc:Fallback xmlns="">
          <p:sp>
            <p:nvSpPr>
              <p:cNvPr id="5" name="TextBox 4">
                <a:extLst>
                  <a:ext uri="{FF2B5EF4-FFF2-40B4-BE49-F238E27FC236}">
                    <a16:creationId xmlns:a16="http://schemas.microsoft.com/office/drawing/2014/main" id="{2B7C1B12-9FAB-D250-FEAC-2940D11B7C54}"/>
                  </a:ext>
                </a:extLst>
              </p:cNvPr>
              <p:cNvSpPr txBox="1">
                <a:spLocks noRot="1" noChangeAspect="1" noMove="1" noResize="1" noEditPoints="1" noAdjustHandles="1" noChangeArrowheads="1" noChangeShapeType="1" noTextEdit="1"/>
              </p:cNvSpPr>
              <p:nvPr/>
            </p:nvSpPr>
            <p:spPr>
              <a:xfrm>
                <a:off x="553190" y="5642043"/>
                <a:ext cx="4142342" cy="787203"/>
              </a:xfrm>
              <a:prstGeom prst="rect">
                <a:avLst/>
              </a:prstGeom>
              <a:blipFill>
                <a:blip r:embed="rId6"/>
                <a:stretch>
                  <a:fillRect l="-147" t="-6977" b="-14729"/>
                </a:stretch>
              </a:blipFill>
            </p:spPr>
            <p:txBody>
              <a:bodyPr/>
              <a:lstStyle/>
              <a:p>
                <a:r>
                  <a:rPr lang="en-US">
                    <a:noFill/>
                  </a:rPr>
                  <a:t> </a:t>
                </a:r>
              </a:p>
            </p:txBody>
          </p:sp>
        </mc:Fallback>
      </mc:AlternateContent>
    </p:spTree>
    <p:extLst>
      <p:ext uri="{BB962C8B-B14F-4D97-AF65-F5344CB8AC3E}">
        <p14:creationId xmlns:p14="http://schemas.microsoft.com/office/powerpoint/2010/main" val="1677875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A260EC1-36E0-1702-FBB6-5433D82EEB62}"/>
              </a:ext>
            </a:extLst>
          </p:cNvPr>
          <p:cNvSpPr>
            <a:spLocks noGrp="1"/>
          </p:cNvSpPr>
          <p:nvPr>
            <p:ph type="sldNum" sz="quarter" idx="12"/>
          </p:nvPr>
        </p:nvSpPr>
        <p:spPr/>
        <p:txBody>
          <a:bodyPr/>
          <a:lstStyle/>
          <a:p>
            <a:fld id="{16DBD0CC-423F-4B58-AFF5-83B6DD233671}" type="slidenum">
              <a:rPr lang="en-IL" smtClean="0"/>
              <a:t>24</a:t>
            </a:fld>
            <a:endParaRPr lang="en-IL"/>
          </a:p>
        </p:txBody>
      </p:sp>
      <p:sp>
        <p:nvSpPr>
          <p:cNvPr id="6" name="TextBox 5">
            <a:extLst>
              <a:ext uri="{FF2B5EF4-FFF2-40B4-BE49-F238E27FC236}">
                <a16:creationId xmlns:a16="http://schemas.microsoft.com/office/drawing/2014/main" id="{18C4E052-2C99-C7D2-09B6-4D9260E4C574}"/>
              </a:ext>
            </a:extLst>
          </p:cNvPr>
          <p:cNvSpPr txBox="1"/>
          <p:nvPr/>
        </p:nvSpPr>
        <p:spPr>
          <a:xfrm>
            <a:off x="373780" y="470169"/>
            <a:ext cx="8373254" cy="707886"/>
          </a:xfrm>
          <a:prstGeom prst="rect">
            <a:avLst/>
          </a:prstGeom>
          <a:noFill/>
        </p:spPr>
        <p:txBody>
          <a:bodyPr wrap="none" rtlCol="1">
            <a:spAutoFit/>
          </a:bodyPr>
          <a:lstStyle/>
          <a:p>
            <a:r>
              <a:rPr lang="en-US" sz="4000" dirty="0"/>
              <a:t>A specific Family of Objective Functions</a:t>
            </a:r>
            <a:endParaRPr lang="he-IL" sz="4000" dirty="0"/>
          </a:p>
        </p:txBody>
      </p:sp>
      <p:pic>
        <p:nvPicPr>
          <p:cNvPr id="11" name="Picture 10">
            <a:extLst>
              <a:ext uri="{FF2B5EF4-FFF2-40B4-BE49-F238E27FC236}">
                <a16:creationId xmlns:a16="http://schemas.microsoft.com/office/drawing/2014/main" id="{A186B115-7ED6-0EDF-8623-BD30E395F9D4}"/>
              </a:ext>
            </a:extLst>
          </p:cNvPr>
          <p:cNvPicPr>
            <a:picLocks noChangeAspect="1"/>
          </p:cNvPicPr>
          <p:nvPr/>
        </p:nvPicPr>
        <p:blipFill>
          <a:blip r:embed="rId2"/>
          <a:stretch>
            <a:fillRect/>
          </a:stretch>
        </p:blipFill>
        <p:spPr>
          <a:xfrm>
            <a:off x="527957" y="1195787"/>
            <a:ext cx="10825843" cy="1077556"/>
          </a:xfrm>
          <a:prstGeom prst="rect">
            <a:avLst/>
          </a:prstGeom>
        </p:spPr>
      </p:pic>
      <p:grpSp>
        <p:nvGrpSpPr>
          <p:cNvPr id="7" name="Group 6">
            <a:extLst>
              <a:ext uri="{FF2B5EF4-FFF2-40B4-BE49-F238E27FC236}">
                <a16:creationId xmlns:a16="http://schemas.microsoft.com/office/drawing/2014/main" id="{0F198BBE-961B-00CD-12FC-209BD80CFE0D}"/>
              </a:ext>
            </a:extLst>
          </p:cNvPr>
          <p:cNvGrpSpPr/>
          <p:nvPr/>
        </p:nvGrpSpPr>
        <p:grpSpPr>
          <a:xfrm>
            <a:off x="984977" y="2364485"/>
            <a:ext cx="10837053" cy="4080963"/>
            <a:chOff x="984977" y="2364485"/>
            <a:chExt cx="10837053" cy="4080963"/>
          </a:xfrm>
        </p:grpSpPr>
        <p:pic>
          <p:nvPicPr>
            <p:cNvPr id="9" name="Picture 8">
              <a:extLst>
                <a:ext uri="{FF2B5EF4-FFF2-40B4-BE49-F238E27FC236}">
                  <a16:creationId xmlns:a16="http://schemas.microsoft.com/office/drawing/2014/main" id="{1B9342B8-7D84-C216-2FD2-D66A931EBE57}"/>
                </a:ext>
              </a:extLst>
            </p:cNvPr>
            <p:cNvPicPr>
              <a:picLocks noChangeAspect="1"/>
            </p:cNvPicPr>
            <p:nvPr/>
          </p:nvPicPr>
          <p:blipFill>
            <a:blip r:embed="rId3"/>
            <a:stretch>
              <a:fillRect/>
            </a:stretch>
          </p:blipFill>
          <p:spPr>
            <a:xfrm>
              <a:off x="984977" y="3005733"/>
              <a:ext cx="9334500" cy="2857500"/>
            </a:xfrm>
            <a:prstGeom prst="rect">
              <a:avLst/>
            </a:prstGeom>
          </p:spPr>
        </p:pic>
        <p:sp>
          <p:nvSpPr>
            <p:cNvPr id="10" name="TextBox 9">
              <a:extLst>
                <a:ext uri="{FF2B5EF4-FFF2-40B4-BE49-F238E27FC236}">
                  <a16:creationId xmlns:a16="http://schemas.microsoft.com/office/drawing/2014/main" id="{DE39B386-2B42-97A2-0D6D-265CD6F05824}"/>
                </a:ext>
              </a:extLst>
            </p:cNvPr>
            <p:cNvSpPr txBox="1"/>
            <p:nvPr/>
          </p:nvSpPr>
          <p:spPr>
            <a:xfrm rot="21195424">
              <a:off x="2847928" y="2806172"/>
              <a:ext cx="3679661" cy="369332"/>
            </a:xfrm>
            <a:prstGeom prst="rect">
              <a:avLst/>
            </a:prstGeom>
            <a:noFill/>
          </p:spPr>
          <p:txBody>
            <a:bodyPr wrap="square" rtlCol="0">
              <a:spAutoFit/>
            </a:bodyPr>
            <a:lstStyle/>
            <a:p>
              <a:r>
                <a:rPr lang="en-US" dirty="0">
                  <a:solidFill>
                    <a:srgbClr val="FF0000"/>
                  </a:solidFill>
                </a:rPr>
                <a:t>Not a function of measurements</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DB4E88FD-140D-41E9-7C96-4C3928267269}"/>
                    </a:ext>
                  </a:extLst>
                </p:cNvPr>
                <p:cNvSpPr txBox="1"/>
                <p:nvPr/>
              </p:nvSpPr>
              <p:spPr>
                <a:xfrm>
                  <a:off x="3822410" y="5814121"/>
                  <a:ext cx="4547180" cy="631327"/>
                </a:xfrm>
                <a:prstGeom prst="rect">
                  <a:avLst/>
                </a:prstGeom>
                <a:noFill/>
              </p:spPr>
              <p:txBody>
                <a:bodyPr wrap="square" rtlCol="0">
                  <a:spAutoFit/>
                </a:bodyPr>
                <a:lstStyle/>
                <a:p>
                  <a:r>
                    <a:rPr lang="en-US" dirty="0">
                      <a:solidFill>
                        <a:srgbClr val="FF0000"/>
                      </a:solidFill>
                    </a:rPr>
                    <a:t>From term </a:t>
                  </a:r>
                  <a14:m>
                    <m:oMath xmlns:m="http://schemas.openxmlformats.org/officeDocument/2006/math">
                      <m:limLow>
                        <m:limLowPr>
                          <m:ctrlPr>
                            <a:rPr lang="en-US" b="0" i="1" smtClean="0">
                              <a:solidFill>
                                <a:srgbClr val="FF0000"/>
                              </a:solidFill>
                              <a:latin typeface="Cambria Math" panose="02040503050406030204" pitchFamily="18" charset="0"/>
                              <a:ea typeface="Cambria Math" panose="02040503050406030204" pitchFamily="18" charset="0"/>
                            </a:rPr>
                          </m:ctrlPr>
                        </m:limLowPr>
                        <m:e>
                          <m:r>
                            <a:rPr lang="en-US" i="1" smtClean="0">
                              <a:solidFill>
                                <a:srgbClr val="FF0000"/>
                              </a:solidFill>
                              <a:latin typeface="Cambria Math" panose="02040503050406030204" pitchFamily="18" charset="0"/>
                              <a:ea typeface="Cambria Math" panose="02040503050406030204" pitchFamily="18" charset="0"/>
                            </a:rPr>
                            <m:t>𝔼</m:t>
                          </m:r>
                        </m:e>
                        <m:lim>
                          <m:sSub>
                            <m:sSubPr>
                              <m:ctrlPr>
                                <a:rPr lang="en-US" b="0" i="1" smtClean="0">
                                  <a:solidFill>
                                    <a:srgbClr val="FF0000"/>
                                  </a:solidFill>
                                  <a:latin typeface="Cambria Math" panose="02040503050406030204" pitchFamily="18" charset="0"/>
                                  <a:ea typeface="Cambria Math" panose="02040503050406030204" pitchFamily="18" charset="0"/>
                                </a:rPr>
                              </m:ctrlPr>
                            </m:sSubPr>
                            <m:e>
                              <m:r>
                                <a:rPr lang="en-US" b="0" i="1" smtClean="0">
                                  <a:solidFill>
                                    <a:srgbClr val="FF0000"/>
                                  </a:solidFill>
                                  <a:latin typeface="Cambria Math" panose="02040503050406030204" pitchFamily="18" charset="0"/>
                                  <a:ea typeface="Cambria Math" panose="02040503050406030204" pitchFamily="18" charset="0"/>
                                </a:rPr>
                                <m:t>𝑍</m:t>
                              </m:r>
                            </m:e>
                            <m:sub>
                              <m:r>
                                <a:rPr lang="en-US" b="0" i="1" smtClean="0">
                                  <a:solidFill>
                                    <a:srgbClr val="FF0000"/>
                                  </a:solidFill>
                                  <a:latin typeface="Cambria Math" panose="02040503050406030204" pitchFamily="18" charset="0"/>
                                  <a:ea typeface="Cambria Math" panose="02040503050406030204" pitchFamily="18" charset="0"/>
                                </a:rPr>
                                <m:t>𝑘</m:t>
                              </m:r>
                              <m:r>
                                <a:rPr lang="en-US" b="0" i="1" smtClean="0">
                                  <a:solidFill>
                                    <a:srgbClr val="FF0000"/>
                                  </a:solidFill>
                                  <a:latin typeface="Cambria Math" panose="02040503050406030204" pitchFamily="18" charset="0"/>
                                  <a:ea typeface="Cambria Math" panose="02040503050406030204" pitchFamily="18" charset="0"/>
                                </a:rPr>
                                <m:t>+</m:t>
                              </m:r>
                              <m:r>
                                <a:rPr lang="en-US" b="0" i="1" smtClean="0">
                                  <a:solidFill>
                                    <a:srgbClr val="FF0000"/>
                                  </a:solidFill>
                                  <a:latin typeface="Cambria Math" panose="02040503050406030204" pitchFamily="18" charset="0"/>
                                  <a:ea typeface="Cambria Math" panose="02040503050406030204" pitchFamily="18" charset="0"/>
                                </a:rPr>
                                <m:t>1</m:t>
                              </m:r>
                              <m:r>
                                <a:rPr lang="en-US" b="0" i="1" smtClean="0">
                                  <a:solidFill>
                                    <a:srgbClr val="FF0000"/>
                                  </a:solidFill>
                                  <a:latin typeface="Cambria Math" panose="02040503050406030204" pitchFamily="18" charset="0"/>
                                  <a:ea typeface="Cambria Math" panose="02040503050406030204" pitchFamily="18" charset="0"/>
                                </a:rPr>
                                <m:t>:</m:t>
                              </m:r>
                              <m:r>
                                <a:rPr lang="en-US" b="0" i="1" smtClean="0">
                                  <a:solidFill>
                                    <a:srgbClr val="FF0000"/>
                                  </a:solidFill>
                                  <a:latin typeface="Cambria Math" panose="02040503050406030204" pitchFamily="18" charset="0"/>
                                  <a:ea typeface="Cambria Math" panose="02040503050406030204" pitchFamily="18" charset="0"/>
                                </a:rPr>
                                <m:t>𝑘</m:t>
                              </m:r>
                              <m:r>
                                <a:rPr lang="en-US" b="0" i="1" smtClean="0">
                                  <a:solidFill>
                                    <a:srgbClr val="FF0000"/>
                                  </a:solidFill>
                                  <a:latin typeface="Cambria Math" panose="02040503050406030204" pitchFamily="18" charset="0"/>
                                  <a:ea typeface="Cambria Math" panose="02040503050406030204" pitchFamily="18" charset="0"/>
                                </a:rPr>
                                <m:t>+</m:t>
                              </m:r>
                              <m:r>
                                <a:rPr lang="en-US" b="0" i="1" smtClean="0">
                                  <a:solidFill>
                                    <a:srgbClr val="FF0000"/>
                                  </a:solidFill>
                                  <a:latin typeface="Cambria Math" panose="02040503050406030204" pitchFamily="18" charset="0"/>
                                  <a:ea typeface="Cambria Math" panose="02040503050406030204" pitchFamily="18" charset="0"/>
                                </a:rPr>
                                <m:t>𝐿</m:t>
                              </m:r>
                            </m:sub>
                          </m:sSub>
                        </m:lim>
                      </m:limLow>
                      <m:sSubSup>
                        <m:sSubSupPr>
                          <m:ctrlPr>
                            <a:rPr lang="en-US" b="0" i="1" smtClean="0">
                              <a:solidFill>
                                <a:srgbClr val="FF0000"/>
                              </a:solidFill>
                              <a:latin typeface="Cambria Math" panose="02040503050406030204" pitchFamily="18" charset="0"/>
                              <a:ea typeface="Cambria Math" panose="02040503050406030204" pitchFamily="18" charset="0"/>
                            </a:rPr>
                          </m:ctrlPr>
                        </m:sSubSupPr>
                        <m:e>
                          <m:d>
                            <m:dPr>
                              <m:begChr m:val="|"/>
                              <m:endChr m:val="|"/>
                              <m:ctrlPr>
                                <a:rPr lang="en-US" b="0" i="1" smtClean="0">
                                  <a:solidFill>
                                    <a:srgbClr val="FF0000"/>
                                  </a:solidFill>
                                  <a:latin typeface="Cambria Math" panose="02040503050406030204" pitchFamily="18" charset="0"/>
                                  <a:ea typeface="Cambria Math" panose="02040503050406030204" pitchFamily="18" charset="0"/>
                                </a:rPr>
                              </m:ctrlPr>
                            </m:dPr>
                            <m:e>
                              <m:d>
                                <m:dPr>
                                  <m:begChr m:val="|"/>
                                  <m:endChr m:val="|"/>
                                  <m:ctrlPr>
                                    <a:rPr lang="en-US" b="0" i="1" smtClean="0">
                                      <a:solidFill>
                                        <a:srgbClr val="FF0000"/>
                                      </a:solidFill>
                                      <a:latin typeface="Cambria Math" panose="02040503050406030204" pitchFamily="18" charset="0"/>
                                      <a:ea typeface="Cambria Math" panose="02040503050406030204" pitchFamily="18" charset="0"/>
                                    </a:rPr>
                                  </m:ctrlPr>
                                </m:dPr>
                                <m:e>
                                  <m:sSubSup>
                                    <m:sSubSupPr>
                                      <m:ctrlPr>
                                        <a:rPr lang="en-US" b="0" i="1" smtClean="0">
                                          <a:solidFill>
                                            <a:srgbClr val="FF0000"/>
                                          </a:solidFill>
                                          <a:latin typeface="Cambria Math" panose="02040503050406030204" pitchFamily="18" charset="0"/>
                                          <a:ea typeface="Cambria Math" panose="02040503050406030204" pitchFamily="18" charset="0"/>
                                        </a:rPr>
                                      </m:ctrlPr>
                                    </m:sSubSupPr>
                                    <m:e>
                                      <m:r>
                                        <a:rPr lang="en-US" b="0" i="1" smtClean="0">
                                          <a:solidFill>
                                            <a:srgbClr val="FF0000"/>
                                          </a:solidFill>
                                          <a:latin typeface="Cambria Math" panose="02040503050406030204" pitchFamily="18" charset="0"/>
                                          <a:ea typeface="Cambria Math" panose="02040503050406030204" pitchFamily="18" charset="0"/>
                                        </a:rPr>
                                        <m:t>𝐸</m:t>
                                      </m:r>
                                    </m:e>
                                    <m:sub>
                                      <m:r>
                                        <a:rPr lang="en-US" b="0" i="1" smtClean="0">
                                          <a:solidFill>
                                            <a:srgbClr val="FF0000"/>
                                          </a:solidFill>
                                          <a:latin typeface="Cambria Math" panose="02040503050406030204" pitchFamily="18" charset="0"/>
                                          <a:ea typeface="Cambria Math" panose="02040503050406030204" pitchFamily="18" charset="0"/>
                                        </a:rPr>
                                        <m:t>𝑘</m:t>
                                      </m:r>
                                      <m:r>
                                        <a:rPr lang="en-US" b="0" i="1" smtClean="0">
                                          <a:solidFill>
                                            <a:srgbClr val="FF0000"/>
                                          </a:solidFill>
                                          <a:latin typeface="Cambria Math" panose="02040503050406030204" pitchFamily="18" charset="0"/>
                                          <a:ea typeface="Cambria Math" panose="02040503050406030204" pitchFamily="18" charset="0"/>
                                        </a:rPr>
                                        <m:t>+</m:t>
                                      </m:r>
                                      <m:r>
                                        <a:rPr lang="en-US" b="0" i="1" smtClean="0">
                                          <a:solidFill>
                                            <a:srgbClr val="FF0000"/>
                                          </a:solidFill>
                                          <a:latin typeface="Cambria Math" panose="02040503050406030204" pitchFamily="18" charset="0"/>
                                          <a:ea typeface="Cambria Math" panose="02040503050406030204" pitchFamily="18" charset="0"/>
                                        </a:rPr>
                                        <m:t>𝐿</m:t>
                                      </m:r>
                                    </m:sub>
                                    <m:sup>
                                      <m:r>
                                        <a:rPr lang="en-US" b="0" i="1" smtClean="0">
                                          <a:solidFill>
                                            <a:srgbClr val="FF0000"/>
                                          </a:solidFill>
                                          <a:latin typeface="Cambria Math" panose="02040503050406030204" pitchFamily="18" charset="0"/>
                                          <a:ea typeface="Cambria Math" panose="02040503050406030204" pitchFamily="18" charset="0"/>
                                        </a:rPr>
                                        <m:t>𝐺</m:t>
                                      </m:r>
                                    </m:sup>
                                  </m:sSubSup>
                                  <m:sSubSup>
                                    <m:sSubSupPr>
                                      <m:ctrlPr>
                                        <a:rPr lang="en-US" b="0" i="1" smtClean="0">
                                          <a:solidFill>
                                            <a:srgbClr val="FF0000"/>
                                          </a:solidFill>
                                          <a:latin typeface="Cambria Math" panose="02040503050406030204" pitchFamily="18" charset="0"/>
                                          <a:ea typeface="Cambria Math" panose="02040503050406030204" pitchFamily="18" charset="0"/>
                                        </a:rPr>
                                      </m:ctrlPr>
                                    </m:sSubSupPr>
                                    <m:e>
                                      <m:r>
                                        <a:rPr lang="en-US" b="0" i="1" smtClean="0">
                                          <a:solidFill>
                                            <a:srgbClr val="FF0000"/>
                                          </a:solidFill>
                                          <a:latin typeface="Cambria Math" panose="02040503050406030204" pitchFamily="18" charset="0"/>
                                          <a:ea typeface="Cambria Math" panose="02040503050406030204" pitchFamily="18" charset="0"/>
                                        </a:rPr>
                                        <m:t>𝑋</m:t>
                                      </m:r>
                                    </m:e>
                                    <m:sub>
                                      <m:r>
                                        <a:rPr lang="en-US" b="0" i="1" smtClean="0">
                                          <a:solidFill>
                                            <a:srgbClr val="FF0000"/>
                                          </a:solidFill>
                                          <a:latin typeface="Cambria Math" panose="02040503050406030204" pitchFamily="18" charset="0"/>
                                          <a:ea typeface="Cambria Math" panose="02040503050406030204" pitchFamily="18" charset="0"/>
                                        </a:rPr>
                                        <m:t>𝑘</m:t>
                                      </m:r>
                                      <m:r>
                                        <a:rPr lang="en-US" b="0" i="1" smtClean="0">
                                          <a:solidFill>
                                            <a:srgbClr val="FF0000"/>
                                          </a:solidFill>
                                          <a:latin typeface="Cambria Math" panose="02040503050406030204" pitchFamily="18" charset="0"/>
                                          <a:ea typeface="Cambria Math" panose="02040503050406030204" pitchFamily="18" charset="0"/>
                                        </a:rPr>
                                        <m:t>+</m:t>
                                      </m:r>
                                      <m:r>
                                        <a:rPr lang="en-US" b="0" i="1" smtClean="0">
                                          <a:solidFill>
                                            <a:srgbClr val="FF0000"/>
                                          </a:solidFill>
                                          <a:latin typeface="Cambria Math" panose="02040503050406030204" pitchFamily="18" charset="0"/>
                                          <a:ea typeface="Cambria Math" panose="02040503050406030204" pitchFamily="18" charset="0"/>
                                        </a:rPr>
                                        <m:t>𝐿</m:t>
                                      </m:r>
                                    </m:sub>
                                    <m:sup>
                                      <m:r>
                                        <a:rPr lang="en-US" b="0" i="1" smtClean="0">
                                          <a:solidFill>
                                            <a:srgbClr val="FF0000"/>
                                          </a:solidFill>
                                          <a:latin typeface="Cambria Math" panose="02040503050406030204" pitchFamily="18" charset="0"/>
                                          <a:ea typeface="Cambria Math" panose="02040503050406030204" pitchFamily="18" charset="0"/>
                                        </a:rPr>
                                        <m:t>⋆</m:t>
                                      </m:r>
                                    </m:sup>
                                  </m:sSubSup>
                                  <m:r>
                                    <a:rPr lang="en-US" b="0" i="1" smtClean="0">
                                      <a:solidFill>
                                        <a:srgbClr val="FF0000"/>
                                      </a:solidFill>
                                      <a:latin typeface="Cambria Math" panose="02040503050406030204" pitchFamily="18" charset="0"/>
                                      <a:ea typeface="Cambria Math" panose="02040503050406030204" pitchFamily="18" charset="0"/>
                                    </a:rPr>
                                    <m:t>−</m:t>
                                  </m:r>
                                  <m:sSup>
                                    <m:sSupPr>
                                      <m:ctrlPr>
                                        <a:rPr lang="en-US" b="0" i="1" smtClean="0">
                                          <a:solidFill>
                                            <a:srgbClr val="FF0000"/>
                                          </a:solidFill>
                                          <a:latin typeface="Cambria Math" panose="02040503050406030204" pitchFamily="18" charset="0"/>
                                          <a:ea typeface="Cambria Math" panose="02040503050406030204" pitchFamily="18" charset="0"/>
                                        </a:rPr>
                                      </m:ctrlPr>
                                    </m:sSupPr>
                                    <m:e>
                                      <m:r>
                                        <a:rPr lang="en-US" b="0" i="1" smtClean="0">
                                          <a:solidFill>
                                            <a:srgbClr val="FF0000"/>
                                          </a:solidFill>
                                          <a:latin typeface="Cambria Math" panose="02040503050406030204" pitchFamily="18" charset="0"/>
                                          <a:ea typeface="Cambria Math" panose="02040503050406030204" pitchFamily="18" charset="0"/>
                                        </a:rPr>
                                        <m:t>𝑋</m:t>
                                      </m:r>
                                    </m:e>
                                    <m:sup>
                                      <m:r>
                                        <a:rPr lang="en-US" b="0" i="1" smtClean="0">
                                          <a:solidFill>
                                            <a:srgbClr val="FF0000"/>
                                          </a:solidFill>
                                          <a:latin typeface="Cambria Math" panose="02040503050406030204" pitchFamily="18" charset="0"/>
                                          <a:ea typeface="Cambria Math" panose="02040503050406030204" pitchFamily="18" charset="0"/>
                                        </a:rPr>
                                        <m:t>𝐺</m:t>
                                      </m:r>
                                    </m:sup>
                                  </m:sSup>
                                </m:e>
                              </m:d>
                            </m:e>
                          </m:d>
                        </m:e>
                        <m:sub>
                          <m:sSub>
                            <m:sSubPr>
                              <m:ctrlPr>
                                <a:rPr lang="en-US" b="0" i="1" smtClean="0">
                                  <a:solidFill>
                                    <a:srgbClr val="FF0000"/>
                                  </a:solidFill>
                                  <a:latin typeface="Cambria Math" panose="02040503050406030204" pitchFamily="18" charset="0"/>
                                  <a:ea typeface="Cambria Math" panose="02040503050406030204" pitchFamily="18" charset="0"/>
                                </a:rPr>
                              </m:ctrlPr>
                            </m:sSubPr>
                            <m:e>
                              <m:r>
                                <a:rPr lang="en-US" b="0" i="1" smtClean="0">
                                  <a:solidFill>
                                    <a:srgbClr val="FF0000"/>
                                  </a:solidFill>
                                  <a:latin typeface="Cambria Math" panose="02040503050406030204" pitchFamily="18" charset="0"/>
                                  <a:ea typeface="Cambria Math" panose="02040503050406030204" pitchFamily="18" charset="0"/>
                                </a:rPr>
                                <m:t>𝑀</m:t>
                              </m:r>
                            </m:e>
                            <m:sub>
                              <m:r>
                                <a:rPr lang="en-US" b="0" i="1" smtClean="0">
                                  <a:solidFill>
                                    <a:srgbClr val="FF0000"/>
                                  </a:solidFill>
                                  <a:latin typeface="Cambria Math" panose="02040503050406030204" pitchFamily="18" charset="0"/>
                                  <a:ea typeface="Cambria Math" panose="02040503050406030204" pitchFamily="18" charset="0"/>
                                </a:rPr>
                                <m:t>𝑥</m:t>
                              </m:r>
                            </m:sub>
                          </m:sSub>
                        </m:sub>
                        <m:sup>
                          <m:r>
                            <a:rPr lang="en-US" b="0" i="1" smtClean="0">
                              <a:solidFill>
                                <a:srgbClr val="FF0000"/>
                              </a:solidFill>
                              <a:latin typeface="Cambria Math" panose="02040503050406030204" pitchFamily="18" charset="0"/>
                              <a:ea typeface="Cambria Math" panose="02040503050406030204" pitchFamily="18" charset="0"/>
                            </a:rPr>
                            <m:t>2</m:t>
                          </m:r>
                        </m:sup>
                      </m:sSubSup>
                    </m:oMath>
                  </a14:m>
                  <a:endParaRPr lang="en-US" dirty="0">
                    <a:solidFill>
                      <a:srgbClr val="FF0000"/>
                    </a:solidFill>
                  </a:endParaRPr>
                </a:p>
              </p:txBody>
            </p:sp>
          </mc:Choice>
          <mc:Fallback xmlns="">
            <p:sp>
              <p:nvSpPr>
                <p:cNvPr id="13" name="TextBox 12">
                  <a:extLst>
                    <a:ext uri="{FF2B5EF4-FFF2-40B4-BE49-F238E27FC236}">
                      <a16:creationId xmlns:a16="http://schemas.microsoft.com/office/drawing/2014/main" id="{DB4E88FD-140D-41E9-7C96-4C3928267269}"/>
                    </a:ext>
                  </a:extLst>
                </p:cNvPr>
                <p:cNvSpPr txBox="1">
                  <a:spLocks noRot="1" noChangeAspect="1" noMove="1" noResize="1" noEditPoints="1" noAdjustHandles="1" noChangeArrowheads="1" noChangeShapeType="1" noTextEdit="1"/>
                </p:cNvSpPr>
                <p:nvPr/>
              </p:nvSpPr>
              <p:spPr>
                <a:xfrm>
                  <a:off x="3822410" y="5814121"/>
                  <a:ext cx="4547180" cy="631327"/>
                </a:xfrm>
                <a:prstGeom prst="rect">
                  <a:avLst/>
                </a:prstGeom>
                <a:blipFill>
                  <a:blip r:embed="rId4"/>
                  <a:stretch>
                    <a:fillRect l="-1072"/>
                  </a:stretch>
                </a:blipFill>
              </p:spPr>
              <p:txBody>
                <a:bodyPr/>
                <a:lstStyle/>
                <a:p>
                  <a:r>
                    <a:rPr lang="en-US">
                      <a:noFill/>
                    </a:rPr>
                    <a:t> </a:t>
                  </a:r>
                </a:p>
              </p:txBody>
            </p:sp>
          </mc:Fallback>
        </mc:AlternateContent>
        <p:grpSp>
          <p:nvGrpSpPr>
            <p:cNvPr id="5" name="Group 4">
              <a:extLst>
                <a:ext uri="{FF2B5EF4-FFF2-40B4-BE49-F238E27FC236}">
                  <a16:creationId xmlns:a16="http://schemas.microsoft.com/office/drawing/2014/main" id="{A7792870-9584-CD33-9A1F-F4CED34E1FB1}"/>
                </a:ext>
              </a:extLst>
            </p:cNvPr>
            <p:cNvGrpSpPr/>
            <p:nvPr/>
          </p:nvGrpSpPr>
          <p:grpSpPr>
            <a:xfrm>
              <a:off x="8142369" y="2364485"/>
              <a:ext cx="3679661" cy="934241"/>
              <a:chOff x="8142369" y="2364485"/>
              <a:chExt cx="3679661" cy="934241"/>
            </a:xfrm>
          </p:grpSpPr>
          <p:sp>
            <p:nvSpPr>
              <p:cNvPr id="3" name="TextBox 2">
                <a:extLst>
                  <a:ext uri="{FF2B5EF4-FFF2-40B4-BE49-F238E27FC236}">
                    <a16:creationId xmlns:a16="http://schemas.microsoft.com/office/drawing/2014/main" id="{983DFA51-33E9-F46E-EBBF-AD90C6E85D69}"/>
                  </a:ext>
                </a:extLst>
              </p:cNvPr>
              <p:cNvSpPr txBox="1"/>
              <p:nvPr/>
            </p:nvSpPr>
            <p:spPr>
              <a:xfrm rot="475140">
                <a:off x="8142369" y="2364485"/>
                <a:ext cx="3679661" cy="646331"/>
              </a:xfrm>
              <a:prstGeom prst="rect">
                <a:avLst/>
              </a:prstGeom>
              <a:noFill/>
            </p:spPr>
            <p:txBody>
              <a:bodyPr wrap="square" rtlCol="0">
                <a:spAutoFit/>
              </a:bodyPr>
              <a:lstStyle/>
              <a:p>
                <a:r>
                  <a:rPr lang="en-US" dirty="0">
                    <a:solidFill>
                      <a:srgbClr val="FF0000"/>
                    </a:solidFill>
                  </a:rPr>
                  <a:t>Not a function measurements under 1 Newton-Gauss Iteration</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ABB93CE2-DD80-0B9A-4F9F-780AA406A246}"/>
                      </a:ext>
                    </a:extLst>
                  </p:cNvPr>
                  <p:cNvSpPr txBox="1"/>
                  <p:nvPr/>
                </p:nvSpPr>
                <p:spPr>
                  <a:xfrm rot="506185">
                    <a:off x="8989763" y="2929394"/>
                    <a:ext cx="114121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001" b="0" i="1" smtClean="0">
                                  <a:solidFill>
                                    <a:srgbClr val="FF0000"/>
                                  </a:solidFill>
                                  <a:latin typeface="Cambria Math" panose="02040503050406030204" pitchFamily="18" charset="0"/>
                                </a:rPr>
                              </m:ctrlPr>
                            </m:sSubPr>
                            <m:e>
                              <m:r>
                                <a:rPr lang="en-001" b="0" i="1" smtClean="0">
                                  <a:solidFill>
                                    <a:srgbClr val="FF0000"/>
                                  </a:solidFill>
                                  <a:latin typeface="Cambria Math" panose="02040503050406030204" pitchFamily="18" charset="0"/>
                                </a:rPr>
                                <m:t>𝐼</m:t>
                              </m:r>
                            </m:e>
                            <m:sub>
                              <m:r>
                                <a:rPr lang="en-001" b="0" i="1" smtClean="0">
                                  <a:solidFill>
                                    <a:srgbClr val="FF0000"/>
                                  </a:solidFill>
                                  <a:latin typeface="Cambria Math" panose="02040503050406030204" pitchFamily="18" charset="0"/>
                                </a:rPr>
                                <m:t>𝑘</m:t>
                              </m:r>
                            </m:sub>
                          </m:sSub>
                          <m:r>
                            <a:rPr lang="en-001" b="0" i="1" smtClean="0">
                              <a:solidFill>
                                <a:srgbClr val="FF0000"/>
                              </a:solidFill>
                              <a:latin typeface="Cambria Math" panose="02040503050406030204" pitchFamily="18" charset="0"/>
                            </a:rPr>
                            <m:t>=</m:t>
                          </m:r>
                          <m:sSup>
                            <m:sSupPr>
                              <m:ctrlPr>
                                <a:rPr lang="en-001" b="0" i="1" smtClean="0">
                                  <a:solidFill>
                                    <a:srgbClr val="FF0000"/>
                                  </a:solidFill>
                                  <a:latin typeface="Cambria Math" panose="02040503050406030204" pitchFamily="18" charset="0"/>
                                </a:rPr>
                              </m:ctrlPr>
                            </m:sSupPr>
                            <m:e>
                              <m:r>
                                <a:rPr lang="en-001" b="0" i="1" smtClean="0">
                                  <a:solidFill>
                                    <a:srgbClr val="FF0000"/>
                                  </a:solidFill>
                                  <a:latin typeface="Cambria Math" panose="02040503050406030204" pitchFamily="18" charset="0"/>
                                </a:rPr>
                                <m:t>𝐴</m:t>
                              </m:r>
                            </m:e>
                            <m:sup>
                              <m:r>
                                <a:rPr lang="en-001" b="0" i="1" smtClean="0">
                                  <a:solidFill>
                                    <a:srgbClr val="FF0000"/>
                                  </a:solidFill>
                                  <a:latin typeface="Cambria Math" panose="02040503050406030204" pitchFamily="18" charset="0"/>
                                </a:rPr>
                                <m:t>𝑇</m:t>
                              </m:r>
                            </m:sup>
                          </m:sSup>
                          <m:r>
                            <a:rPr lang="en-001" b="0" i="1" smtClean="0">
                              <a:solidFill>
                                <a:srgbClr val="FF0000"/>
                              </a:solidFill>
                              <a:latin typeface="Cambria Math" panose="02040503050406030204" pitchFamily="18" charset="0"/>
                            </a:rPr>
                            <m:t>𝐴</m:t>
                          </m:r>
                        </m:oMath>
                      </m:oMathPara>
                    </a14:m>
                    <a:endParaRPr lang="en-US" dirty="0">
                      <a:solidFill>
                        <a:srgbClr val="FF0000"/>
                      </a:solidFill>
                    </a:endParaRPr>
                  </a:p>
                </p:txBody>
              </p:sp>
            </mc:Choice>
            <mc:Fallback xmlns="">
              <p:sp>
                <p:nvSpPr>
                  <p:cNvPr id="2" name="TextBox 1">
                    <a:extLst>
                      <a:ext uri="{FF2B5EF4-FFF2-40B4-BE49-F238E27FC236}">
                        <a16:creationId xmlns:a16="http://schemas.microsoft.com/office/drawing/2014/main" id="{ABB93CE2-DD80-0B9A-4F9F-780AA406A246}"/>
                      </a:ext>
                    </a:extLst>
                  </p:cNvPr>
                  <p:cNvSpPr txBox="1">
                    <a:spLocks noRot="1" noChangeAspect="1" noMove="1" noResize="1" noEditPoints="1" noAdjustHandles="1" noChangeArrowheads="1" noChangeShapeType="1" noTextEdit="1"/>
                  </p:cNvSpPr>
                  <p:nvPr/>
                </p:nvSpPr>
                <p:spPr>
                  <a:xfrm rot="506185">
                    <a:off x="8989763" y="2929394"/>
                    <a:ext cx="1141210" cy="369332"/>
                  </a:xfrm>
                  <a:prstGeom prst="rect">
                    <a:avLst/>
                  </a:prstGeom>
                  <a:blipFill>
                    <a:blip r:embed="rId5"/>
                    <a:stretch>
                      <a:fillRect/>
                    </a:stretch>
                  </a:blipFill>
                </p:spPr>
                <p:txBody>
                  <a:bodyPr/>
                  <a:lstStyle/>
                  <a:p>
                    <a:r>
                      <a:rPr lang="en-US">
                        <a:noFill/>
                      </a:rPr>
                      <a:t> </a:t>
                    </a:r>
                  </a:p>
                </p:txBody>
              </p:sp>
            </mc:Fallback>
          </mc:AlternateContent>
        </p:grpSp>
      </p:grpSp>
    </p:spTree>
    <p:extLst>
      <p:ext uri="{BB962C8B-B14F-4D97-AF65-F5344CB8AC3E}">
        <p14:creationId xmlns:p14="http://schemas.microsoft.com/office/powerpoint/2010/main" val="765500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A260EC1-36E0-1702-FBB6-5433D82EEB62}"/>
              </a:ext>
            </a:extLst>
          </p:cNvPr>
          <p:cNvSpPr>
            <a:spLocks noGrp="1"/>
          </p:cNvSpPr>
          <p:nvPr>
            <p:ph type="sldNum" sz="quarter" idx="12"/>
          </p:nvPr>
        </p:nvSpPr>
        <p:spPr/>
        <p:txBody>
          <a:bodyPr/>
          <a:lstStyle/>
          <a:p>
            <a:fld id="{16DBD0CC-423F-4B58-AFF5-83B6DD233671}" type="slidenum">
              <a:rPr lang="en-IL" smtClean="0"/>
              <a:t>25</a:t>
            </a:fld>
            <a:endParaRPr lang="en-IL"/>
          </a:p>
        </p:txBody>
      </p:sp>
      <p:sp>
        <p:nvSpPr>
          <p:cNvPr id="6" name="TextBox 5">
            <a:extLst>
              <a:ext uri="{FF2B5EF4-FFF2-40B4-BE49-F238E27FC236}">
                <a16:creationId xmlns:a16="http://schemas.microsoft.com/office/drawing/2014/main" id="{18C4E052-2C99-C7D2-09B6-4D9260E4C574}"/>
              </a:ext>
            </a:extLst>
          </p:cNvPr>
          <p:cNvSpPr txBox="1"/>
          <p:nvPr/>
        </p:nvSpPr>
        <p:spPr>
          <a:xfrm>
            <a:off x="373780" y="470169"/>
            <a:ext cx="8373254" cy="707886"/>
          </a:xfrm>
          <a:prstGeom prst="rect">
            <a:avLst/>
          </a:prstGeom>
          <a:noFill/>
        </p:spPr>
        <p:txBody>
          <a:bodyPr wrap="none" rtlCol="1">
            <a:spAutoFit/>
          </a:bodyPr>
          <a:lstStyle/>
          <a:p>
            <a:r>
              <a:rPr lang="en-US" sz="4000" dirty="0"/>
              <a:t>A specific Family of Objective Functions</a:t>
            </a:r>
            <a:endParaRPr lang="he-IL" sz="4000" dirty="0"/>
          </a:p>
        </p:txBody>
      </p:sp>
      <p:sp>
        <p:nvSpPr>
          <p:cNvPr id="13" name="TextBox 12">
            <a:extLst>
              <a:ext uri="{FF2B5EF4-FFF2-40B4-BE49-F238E27FC236}">
                <a16:creationId xmlns:a16="http://schemas.microsoft.com/office/drawing/2014/main" id="{DB4E88FD-140D-41E9-7C96-4C3928267269}"/>
              </a:ext>
            </a:extLst>
          </p:cNvPr>
          <p:cNvSpPr txBox="1"/>
          <p:nvPr/>
        </p:nvSpPr>
        <p:spPr>
          <a:xfrm>
            <a:off x="684335" y="4419458"/>
            <a:ext cx="9340728" cy="430887"/>
          </a:xfrm>
          <a:prstGeom prst="rect">
            <a:avLst/>
          </a:prstGeom>
          <a:noFill/>
        </p:spPr>
        <p:txBody>
          <a:bodyPr wrap="square" rtlCol="0">
            <a:spAutoFit/>
          </a:bodyPr>
          <a:lstStyle/>
          <a:p>
            <a:pPr marL="342900" indent="-342900">
              <a:buFont typeface="Arial" panose="020B0604020202020204" pitchFamily="34" charset="0"/>
              <a:buChar char="•"/>
            </a:pPr>
            <a:r>
              <a:rPr lang="en-US" sz="2200" dirty="0"/>
              <a:t>Falls if assuming maximum likelihood measurements</a:t>
            </a:r>
          </a:p>
        </p:txBody>
      </p:sp>
      <p:pic>
        <p:nvPicPr>
          <p:cNvPr id="14" name="Picture 13">
            <a:extLst>
              <a:ext uri="{FF2B5EF4-FFF2-40B4-BE49-F238E27FC236}">
                <a16:creationId xmlns:a16="http://schemas.microsoft.com/office/drawing/2014/main" id="{DBB5AAC0-A98A-D4C2-75C4-EE2F59F11BFA}"/>
              </a:ext>
            </a:extLst>
          </p:cNvPr>
          <p:cNvPicPr>
            <a:picLocks noChangeAspect="1"/>
          </p:cNvPicPr>
          <p:nvPr/>
        </p:nvPicPr>
        <p:blipFill>
          <a:blip r:embed="rId2"/>
          <a:stretch>
            <a:fillRect/>
          </a:stretch>
        </p:blipFill>
        <p:spPr>
          <a:xfrm>
            <a:off x="1285875" y="1841083"/>
            <a:ext cx="8924925" cy="1194917"/>
          </a:xfrm>
          <a:prstGeom prst="rect">
            <a:avLst/>
          </a:prstGeom>
        </p:spPr>
      </p:pic>
      <p:pic>
        <p:nvPicPr>
          <p:cNvPr id="16" name="Picture 15">
            <a:extLst>
              <a:ext uri="{FF2B5EF4-FFF2-40B4-BE49-F238E27FC236}">
                <a16:creationId xmlns:a16="http://schemas.microsoft.com/office/drawing/2014/main" id="{14F22AEB-7F01-1D57-747E-C719ADDEA219}"/>
              </a:ext>
            </a:extLst>
          </p:cNvPr>
          <p:cNvPicPr>
            <a:picLocks noChangeAspect="1"/>
          </p:cNvPicPr>
          <p:nvPr/>
        </p:nvPicPr>
        <p:blipFill>
          <a:blip r:embed="rId3"/>
          <a:stretch>
            <a:fillRect/>
          </a:stretch>
        </p:blipFill>
        <p:spPr>
          <a:xfrm>
            <a:off x="2043113" y="3328444"/>
            <a:ext cx="7148512" cy="741168"/>
          </a:xfrm>
          <a:prstGeom prst="rect">
            <a:avLst/>
          </a:prstGeom>
        </p:spPr>
      </p:pic>
      <p:sp>
        <p:nvSpPr>
          <p:cNvPr id="2" name="Rectangle 1">
            <a:extLst>
              <a:ext uri="{FF2B5EF4-FFF2-40B4-BE49-F238E27FC236}">
                <a16:creationId xmlns:a16="http://schemas.microsoft.com/office/drawing/2014/main" id="{C69B4431-89E9-CD1C-09E4-84EC05F2EE52}"/>
              </a:ext>
            </a:extLst>
          </p:cNvPr>
          <p:cNvSpPr/>
          <p:nvPr/>
        </p:nvSpPr>
        <p:spPr>
          <a:xfrm>
            <a:off x="4986528" y="1621536"/>
            <a:ext cx="5388864" cy="1133856"/>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934F3076-4896-EC23-B3A3-D414A76F2164}"/>
                  </a:ext>
                </a:extLst>
              </p:cNvPr>
              <p:cNvSpPr txBox="1"/>
              <p:nvPr/>
            </p:nvSpPr>
            <p:spPr>
              <a:xfrm>
                <a:off x="684335" y="5061969"/>
                <a:ext cx="8983921" cy="443648"/>
              </a:xfrm>
              <a:prstGeom prst="rect">
                <a:avLst/>
              </a:prstGeom>
              <a:noFill/>
            </p:spPr>
            <p:txBody>
              <a:bodyPr wrap="square">
                <a:spAutoFit/>
              </a:bodyPr>
              <a:lstStyle/>
              <a:p>
                <a:pPr marL="342900" indent="-342900">
                  <a:buFont typeface="Arial" panose="020B0604020202020204" pitchFamily="34" charset="0"/>
                  <a:buChar char="•"/>
                </a:pPr>
                <a:r>
                  <a:rPr lang="en-US" sz="2200" dirty="0"/>
                  <a:t>Contains the matrix </a:t>
                </a:r>
                <a14:m>
                  <m:oMath xmlns:m="http://schemas.openxmlformats.org/officeDocument/2006/math">
                    <m:sSubSup>
                      <m:sSubSupPr>
                        <m:ctrlPr>
                          <a:rPr lang="en-US" sz="2200" b="0" i="1" smtClean="0">
                            <a:latin typeface="Cambria Math" panose="02040503050406030204" pitchFamily="18" charset="0"/>
                          </a:rPr>
                        </m:ctrlPr>
                      </m:sSubSupPr>
                      <m:e>
                        <m:r>
                          <a:rPr lang="en-US" sz="2200" b="0" i="1" smtClean="0">
                            <a:latin typeface="Cambria Math" panose="02040503050406030204" pitchFamily="18" charset="0"/>
                          </a:rPr>
                          <m:t>𝐼</m:t>
                        </m:r>
                      </m:e>
                      <m:sub>
                        <m:r>
                          <a:rPr lang="en-US" sz="2200" b="0" i="1" smtClean="0">
                            <a:latin typeface="Cambria Math" panose="02040503050406030204" pitchFamily="18" charset="0"/>
                          </a:rPr>
                          <m:t>𝑘</m:t>
                        </m:r>
                        <m:r>
                          <a:rPr lang="en-US" sz="2200" b="0" i="1" smtClean="0">
                            <a:latin typeface="Cambria Math" panose="02040503050406030204" pitchFamily="18" charset="0"/>
                          </a:rPr>
                          <m:t>+</m:t>
                        </m:r>
                        <m:r>
                          <a:rPr lang="en-US" sz="2200" b="0" i="1" smtClean="0">
                            <a:highlight>
                              <a:srgbClr val="FFFF00"/>
                            </a:highlight>
                            <a:latin typeface="Cambria Math" panose="02040503050406030204" pitchFamily="18" charset="0"/>
                          </a:rPr>
                          <m:t>𝐿</m:t>
                        </m:r>
                      </m:sub>
                      <m:sup>
                        <m:r>
                          <a:rPr lang="en-US" sz="2200" b="0" i="1" smtClean="0">
                            <a:latin typeface="Cambria Math" panose="02040503050406030204" pitchFamily="18" charset="0"/>
                          </a:rPr>
                          <m:t>−</m:t>
                        </m:r>
                        <m:r>
                          <a:rPr lang="en-US" sz="2200" b="0" i="1" smtClean="0">
                            <a:latin typeface="Cambria Math" panose="02040503050406030204" pitchFamily="18" charset="0"/>
                          </a:rPr>
                          <m:t>1</m:t>
                        </m:r>
                      </m:sup>
                    </m:sSubSup>
                  </m:oMath>
                </a14:m>
                <a:r>
                  <a:rPr lang="en-US" sz="2200" dirty="0"/>
                  <a:t> </a:t>
                </a:r>
                <a14:m>
                  <m:oMath xmlns:m="http://schemas.openxmlformats.org/officeDocument/2006/math">
                    <m:r>
                      <a:rPr lang="en-US" sz="2200" i="1">
                        <a:latin typeface="Cambria Math" panose="02040503050406030204" pitchFamily="18" charset="0"/>
                      </a:rPr>
                      <m:t>→ </m:t>
                    </m:r>
                  </m:oMath>
                </a14:m>
                <a:r>
                  <a:rPr lang="en-US" sz="2200" dirty="0"/>
                  <a:t>  Rewards loop closures</a:t>
                </a:r>
              </a:p>
            </p:txBody>
          </p:sp>
        </mc:Choice>
        <mc:Fallback xmlns="">
          <p:sp>
            <p:nvSpPr>
              <p:cNvPr id="9" name="TextBox 8">
                <a:extLst>
                  <a:ext uri="{FF2B5EF4-FFF2-40B4-BE49-F238E27FC236}">
                    <a16:creationId xmlns:a16="http://schemas.microsoft.com/office/drawing/2014/main" id="{934F3076-4896-EC23-B3A3-D414A76F2164}"/>
                  </a:ext>
                </a:extLst>
              </p:cNvPr>
              <p:cNvSpPr txBox="1">
                <a:spLocks noRot="1" noChangeAspect="1" noMove="1" noResize="1" noEditPoints="1" noAdjustHandles="1" noChangeArrowheads="1" noChangeShapeType="1" noTextEdit="1"/>
              </p:cNvSpPr>
              <p:nvPr/>
            </p:nvSpPr>
            <p:spPr>
              <a:xfrm>
                <a:off x="684335" y="5061969"/>
                <a:ext cx="8983921" cy="443648"/>
              </a:xfrm>
              <a:prstGeom prst="rect">
                <a:avLst/>
              </a:prstGeom>
              <a:blipFill>
                <a:blip r:embed="rId4"/>
                <a:stretch>
                  <a:fillRect l="-746" t="-5479" b="-27397"/>
                </a:stretch>
              </a:blipFill>
            </p:spPr>
            <p:txBody>
              <a:bodyPr/>
              <a:lstStyle/>
              <a:p>
                <a:r>
                  <a:rPr lang="en-US">
                    <a:noFill/>
                  </a:rPr>
                  <a:t> </a:t>
                </a:r>
              </a:p>
            </p:txBody>
          </p:sp>
        </mc:Fallback>
      </mc:AlternateContent>
    </p:spTree>
    <p:extLst>
      <p:ext uri="{BB962C8B-B14F-4D97-AF65-F5344CB8AC3E}">
        <p14:creationId xmlns:p14="http://schemas.microsoft.com/office/powerpoint/2010/main" val="4262700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9"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B640A84-CB4B-2621-A8EB-01C390602A1C}"/>
              </a:ext>
            </a:extLst>
          </p:cNvPr>
          <p:cNvSpPr>
            <a:spLocks noGrp="1"/>
          </p:cNvSpPr>
          <p:nvPr>
            <p:ph type="sldNum" sz="quarter" idx="12"/>
          </p:nvPr>
        </p:nvSpPr>
        <p:spPr/>
        <p:txBody>
          <a:bodyPr/>
          <a:lstStyle/>
          <a:p>
            <a:fld id="{16DBD0CC-423F-4B58-AFF5-83B6DD233671}" type="slidenum">
              <a:rPr lang="en-IL" smtClean="0"/>
              <a:t>26</a:t>
            </a:fld>
            <a:endParaRPr lang="en-IL"/>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D204EBC9-138A-13F6-CB13-B5C206193A3C}"/>
                  </a:ext>
                </a:extLst>
              </p:cNvPr>
              <p:cNvSpPr txBox="1"/>
              <p:nvPr/>
            </p:nvSpPr>
            <p:spPr>
              <a:xfrm>
                <a:off x="516655" y="341806"/>
                <a:ext cx="2923429" cy="707886"/>
              </a:xfrm>
              <a:prstGeom prst="rect">
                <a:avLst/>
              </a:prstGeom>
              <a:noFill/>
            </p:spPr>
            <p:txBody>
              <a:bodyPr wrap="none" rtlCol="1">
                <a:spAutoFit/>
              </a:bodyPr>
              <a:lstStyle/>
              <a:p>
                <a:r>
                  <a:rPr lang="en-US" sz="4000" dirty="0"/>
                  <a:t>Choice of </a:t>
                </a:r>
                <a14:m>
                  <m:oMath xmlns:m="http://schemas.openxmlformats.org/officeDocument/2006/math">
                    <m:sSub>
                      <m:sSubPr>
                        <m:ctrlPr>
                          <a:rPr lang="en-US" sz="4000" b="0" i="1" smtClean="0">
                            <a:latin typeface="Cambria Math" panose="02040503050406030204" pitchFamily="18" charset="0"/>
                          </a:rPr>
                        </m:ctrlPr>
                      </m:sSubPr>
                      <m:e>
                        <m:r>
                          <a:rPr lang="en-US" sz="4000" b="0" i="1" smtClean="0">
                            <a:latin typeface="Cambria Math" panose="02040503050406030204" pitchFamily="18" charset="0"/>
                          </a:rPr>
                          <m:t>𝑀</m:t>
                        </m:r>
                      </m:e>
                      <m:sub>
                        <m:r>
                          <a:rPr lang="en-US" sz="4000" b="0" i="1" smtClean="0">
                            <a:latin typeface="Cambria Math" panose="02040503050406030204" pitchFamily="18" charset="0"/>
                          </a:rPr>
                          <m:t>𝑢</m:t>
                        </m:r>
                      </m:sub>
                    </m:sSub>
                  </m:oMath>
                </a14:m>
                <a:endParaRPr lang="he-IL" sz="4000" dirty="0"/>
              </a:p>
            </p:txBody>
          </p:sp>
        </mc:Choice>
        <mc:Fallback xmlns="">
          <p:sp>
            <p:nvSpPr>
              <p:cNvPr id="5" name="TextBox 4">
                <a:extLst>
                  <a:ext uri="{FF2B5EF4-FFF2-40B4-BE49-F238E27FC236}">
                    <a16:creationId xmlns:a16="http://schemas.microsoft.com/office/drawing/2014/main" id="{D204EBC9-138A-13F6-CB13-B5C206193A3C}"/>
                  </a:ext>
                </a:extLst>
              </p:cNvPr>
              <p:cNvSpPr txBox="1">
                <a:spLocks noRot="1" noChangeAspect="1" noMove="1" noResize="1" noEditPoints="1" noAdjustHandles="1" noChangeArrowheads="1" noChangeShapeType="1" noTextEdit="1"/>
              </p:cNvSpPr>
              <p:nvPr/>
            </p:nvSpPr>
            <p:spPr>
              <a:xfrm>
                <a:off x="516655" y="341806"/>
                <a:ext cx="2923429" cy="707886"/>
              </a:xfrm>
              <a:prstGeom prst="rect">
                <a:avLst/>
              </a:prstGeom>
              <a:blipFill>
                <a:blip r:embed="rId3"/>
                <a:stretch>
                  <a:fillRect l="-7516" t="-14655" b="-37069"/>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0E30A7B4-B9C6-2EAE-3519-DCA54ED58A01}"/>
              </a:ext>
            </a:extLst>
          </p:cNvPr>
          <p:cNvPicPr>
            <a:picLocks noChangeAspect="1"/>
          </p:cNvPicPr>
          <p:nvPr/>
        </p:nvPicPr>
        <p:blipFill>
          <a:blip r:embed="rId4"/>
          <a:stretch>
            <a:fillRect/>
          </a:stretch>
        </p:blipFill>
        <p:spPr>
          <a:xfrm>
            <a:off x="4152900" y="1324958"/>
            <a:ext cx="7696200" cy="3485185"/>
          </a:xfrm>
          <a:prstGeom prst="rect">
            <a:avLst/>
          </a:prstGeom>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1F9632A0-E302-BC3A-0703-5C0F825544FA}"/>
                  </a:ext>
                </a:extLst>
              </p:cNvPr>
              <p:cNvSpPr txBox="1"/>
              <p:nvPr/>
            </p:nvSpPr>
            <p:spPr>
              <a:xfrm>
                <a:off x="609600" y="1619250"/>
                <a:ext cx="3543300" cy="1477328"/>
              </a:xfrm>
              <a:prstGeom prst="rect">
                <a:avLst/>
              </a:prstGeom>
              <a:noFill/>
            </p:spPr>
            <p:txBody>
              <a:bodyPr wrap="square" rtlCol="0">
                <a:spAutoFit/>
              </a:bodyPr>
              <a:lstStyle/>
              <a:p>
                <a:r>
                  <a:rPr lang="en-US" b="0" dirty="0"/>
                  <a:t>The Larger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𝑀</m:t>
                        </m:r>
                      </m:e>
                      <m:sub>
                        <m:r>
                          <a:rPr lang="en-US" b="0" i="1" smtClean="0">
                            <a:latin typeface="Cambria Math" panose="02040503050406030204" pitchFamily="18" charset="0"/>
                          </a:rPr>
                          <m:t>𝑢</m:t>
                        </m:r>
                      </m:sub>
                    </m:sSub>
                  </m:oMath>
                </a14:m>
                <a:r>
                  <a:rPr lang="en-US" dirty="0"/>
                  <a:t> the smaller the control efforts.</a:t>
                </a:r>
                <a:br>
                  <a:rPr lang="en-US" dirty="0"/>
                </a:br>
                <a:endParaRPr lang="en-US" dirty="0"/>
              </a:p>
              <a:p>
                <a:r>
                  <a:rPr lang="en-US" dirty="0"/>
                  <a:t>smaller control efforts</a:t>
                </a:r>
                <a:br>
                  <a:rPr lang="en-US" dirty="0"/>
                </a:br>
                <a14:m>
                  <m:oMath xmlns:m="http://schemas.openxmlformats.org/officeDocument/2006/math">
                    <m:r>
                      <a:rPr lang="en-US" b="0" i="1" smtClean="0">
                        <a:latin typeface="Cambria Math" panose="02040503050406030204" pitchFamily="18" charset="0"/>
                      </a:rPr>
                      <m:t>→</m:t>
                    </m:r>
                  </m:oMath>
                </a14:m>
                <a:r>
                  <a:rPr lang="en-US" dirty="0"/>
                  <a:t> less torque applied to turn</a:t>
                </a:r>
              </a:p>
            </p:txBody>
          </p:sp>
        </mc:Choice>
        <mc:Fallback xmlns="">
          <p:sp>
            <p:nvSpPr>
              <p:cNvPr id="2" name="TextBox 1">
                <a:extLst>
                  <a:ext uri="{FF2B5EF4-FFF2-40B4-BE49-F238E27FC236}">
                    <a16:creationId xmlns:a16="http://schemas.microsoft.com/office/drawing/2014/main" id="{1F9632A0-E302-BC3A-0703-5C0F825544FA}"/>
                  </a:ext>
                </a:extLst>
              </p:cNvPr>
              <p:cNvSpPr txBox="1">
                <a:spLocks noRot="1" noChangeAspect="1" noMove="1" noResize="1" noEditPoints="1" noAdjustHandles="1" noChangeArrowheads="1" noChangeShapeType="1" noTextEdit="1"/>
              </p:cNvSpPr>
              <p:nvPr/>
            </p:nvSpPr>
            <p:spPr>
              <a:xfrm>
                <a:off x="609600" y="1619250"/>
                <a:ext cx="3543300" cy="1477328"/>
              </a:xfrm>
              <a:prstGeom prst="rect">
                <a:avLst/>
              </a:prstGeom>
              <a:blipFill>
                <a:blip r:embed="rId5"/>
                <a:stretch>
                  <a:fillRect l="-1377" t="-2479" b="-5785"/>
                </a:stretch>
              </a:blipFill>
            </p:spPr>
            <p:txBody>
              <a:bodyPr/>
              <a:lstStyle/>
              <a:p>
                <a:r>
                  <a:rPr lang="en-US">
                    <a:noFill/>
                  </a:rPr>
                  <a:t> </a:t>
                </a:r>
              </a:p>
            </p:txBody>
          </p:sp>
        </mc:Fallback>
      </mc:AlternateContent>
    </p:spTree>
    <p:extLst>
      <p:ext uri="{BB962C8B-B14F-4D97-AF65-F5344CB8AC3E}">
        <p14:creationId xmlns:p14="http://schemas.microsoft.com/office/powerpoint/2010/main" val="1864701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B640A84-CB4B-2621-A8EB-01C390602A1C}"/>
              </a:ext>
            </a:extLst>
          </p:cNvPr>
          <p:cNvSpPr>
            <a:spLocks noGrp="1"/>
          </p:cNvSpPr>
          <p:nvPr>
            <p:ph type="sldNum" sz="quarter" idx="12"/>
          </p:nvPr>
        </p:nvSpPr>
        <p:spPr/>
        <p:txBody>
          <a:bodyPr/>
          <a:lstStyle/>
          <a:p>
            <a:fld id="{16DBD0CC-423F-4B58-AFF5-83B6DD233671}" type="slidenum">
              <a:rPr lang="en-IL" smtClean="0"/>
              <a:t>27</a:t>
            </a:fld>
            <a:endParaRPr lang="en-IL"/>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D204EBC9-138A-13F6-CB13-B5C206193A3C}"/>
                  </a:ext>
                </a:extLst>
              </p:cNvPr>
              <p:cNvSpPr txBox="1"/>
              <p:nvPr/>
            </p:nvSpPr>
            <p:spPr>
              <a:xfrm>
                <a:off x="373780" y="470169"/>
                <a:ext cx="4575804" cy="707886"/>
              </a:xfrm>
              <a:prstGeom prst="rect">
                <a:avLst/>
              </a:prstGeom>
              <a:noFill/>
            </p:spPr>
            <p:txBody>
              <a:bodyPr wrap="none" rtlCol="1">
                <a:spAutoFit/>
              </a:bodyPr>
              <a:lstStyle/>
              <a:p>
                <a:r>
                  <a:rPr lang="en-US" sz="4000" dirty="0"/>
                  <a:t>Choice of </a:t>
                </a:r>
                <a14:m>
                  <m:oMath xmlns:m="http://schemas.openxmlformats.org/officeDocument/2006/math">
                    <m:sSub>
                      <m:sSubPr>
                        <m:ctrlPr>
                          <a:rPr lang="en-US" sz="4000" b="0" i="1" smtClean="0">
                            <a:latin typeface="Cambria Math" panose="02040503050406030204" pitchFamily="18" charset="0"/>
                          </a:rPr>
                        </m:ctrlPr>
                      </m:sSubPr>
                      <m:e>
                        <m:r>
                          <a:rPr lang="en-US" sz="4000" b="0" i="1" smtClean="0">
                            <a:latin typeface="Cambria Math" panose="02040503050406030204" pitchFamily="18" charset="0"/>
                          </a:rPr>
                          <m:t>𝑀</m:t>
                        </m:r>
                      </m:e>
                      <m:sub>
                        <m:r>
                          <a:rPr lang="en-US" sz="4000" b="0" i="1" smtClean="0">
                            <a:latin typeface="Cambria Math" panose="02040503050406030204" pitchFamily="18" charset="0"/>
                          </a:rPr>
                          <m:t>𝑥</m:t>
                        </m:r>
                      </m:sub>
                    </m:sSub>
                  </m:oMath>
                </a14:m>
                <a:r>
                  <a:rPr lang="en-US" sz="4000" dirty="0"/>
                  <a:t> and </a:t>
                </a:r>
                <a14:m>
                  <m:oMath xmlns:m="http://schemas.openxmlformats.org/officeDocument/2006/math">
                    <m:sSub>
                      <m:sSubPr>
                        <m:ctrlPr>
                          <a:rPr lang="en-US" sz="4000" b="0" i="1" smtClean="0">
                            <a:latin typeface="Cambria Math" panose="02040503050406030204" pitchFamily="18" charset="0"/>
                          </a:rPr>
                        </m:ctrlPr>
                      </m:sSubPr>
                      <m:e>
                        <m:r>
                          <a:rPr lang="en-US" sz="4000" b="0" i="1" smtClean="0">
                            <a:latin typeface="Cambria Math" panose="02040503050406030204" pitchFamily="18" charset="0"/>
                          </a:rPr>
                          <m:t>𝑀</m:t>
                        </m:r>
                      </m:e>
                      <m:sub>
                        <m:r>
                          <m:rPr>
                            <m:sty m:val="p"/>
                          </m:rPr>
                          <a:rPr lang="en-US" sz="4000" b="0" i="0" smtClean="0">
                            <a:latin typeface="Cambria Math" panose="02040503050406030204" pitchFamily="18" charset="0"/>
                          </a:rPr>
                          <m:t>Σ</m:t>
                        </m:r>
                      </m:sub>
                    </m:sSub>
                  </m:oMath>
                </a14:m>
                <a:endParaRPr lang="he-IL" sz="4000" dirty="0"/>
              </a:p>
            </p:txBody>
          </p:sp>
        </mc:Choice>
        <mc:Fallback xmlns="">
          <p:sp>
            <p:nvSpPr>
              <p:cNvPr id="5" name="TextBox 4">
                <a:extLst>
                  <a:ext uri="{FF2B5EF4-FFF2-40B4-BE49-F238E27FC236}">
                    <a16:creationId xmlns:a16="http://schemas.microsoft.com/office/drawing/2014/main" id="{D204EBC9-138A-13F6-CB13-B5C206193A3C}"/>
                  </a:ext>
                </a:extLst>
              </p:cNvPr>
              <p:cNvSpPr txBox="1">
                <a:spLocks noRot="1" noChangeAspect="1" noMove="1" noResize="1" noEditPoints="1" noAdjustHandles="1" noChangeArrowheads="1" noChangeShapeType="1" noTextEdit="1"/>
              </p:cNvSpPr>
              <p:nvPr/>
            </p:nvSpPr>
            <p:spPr>
              <a:xfrm>
                <a:off x="373780" y="470169"/>
                <a:ext cx="4575804" cy="707886"/>
              </a:xfrm>
              <a:prstGeom prst="rect">
                <a:avLst/>
              </a:prstGeom>
              <a:blipFill>
                <a:blip r:embed="rId2"/>
                <a:stretch>
                  <a:fillRect l="-4660" t="-14655" b="-37069"/>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BDD23D55-915C-2880-F55C-96C5DB55AB93}"/>
              </a:ext>
            </a:extLst>
          </p:cNvPr>
          <p:cNvPicPr>
            <a:picLocks noChangeAspect="1"/>
          </p:cNvPicPr>
          <p:nvPr/>
        </p:nvPicPr>
        <p:blipFill>
          <a:blip r:embed="rId3"/>
          <a:stretch>
            <a:fillRect/>
          </a:stretch>
        </p:blipFill>
        <p:spPr>
          <a:xfrm>
            <a:off x="7686612" y="4186717"/>
            <a:ext cx="3505200" cy="1047750"/>
          </a:xfrm>
          <a:prstGeom prst="rect">
            <a:avLst/>
          </a:prstGeom>
        </p:spPr>
      </p:pic>
      <p:pic>
        <p:nvPicPr>
          <p:cNvPr id="8" name="Picture 7">
            <a:extLst>
              <a:ext uri="{FF2B5EF4-FFF2-40B4-BE49-F238E27FC236}">
                <a16:creationId xmlns:a16="http://schemas.microsoft.com/office/drawing/2014/main" id="{8A5FEDDC-4D35-33D1-15E6-223C05D9AC4B}"/>
              </a:ext>
            </a:extLst>
          </p:cNvPr>
          <p:cNvPicPr>
            <a:picLocks noChangeAspect="1"/>
          </p:cNvPicPr>
          <p:nvPr/>
        </p:nvPicPr>
        <p:blipFill>
          <a:blip r:embed="rId4"/>
          <a:stretch>
            <a:fillRect/>
          </a:stretch>
        </p:blipFill>
        <p:spPr>
          <a:xfrm>
            <a:off x="1055207" y="1246253"/>
            <a:ext cx="9334500" cy="2857500"/>
          </a:xfrm>
          <a:prstGeom prst="rect">
            <a:avLst/>
          </a:prstGeom>
        </p:spPr>
      </p:pic>
      <p:pic>
        <p:nvPicPr>
          <p:cNvPr id="11" name="Picture 10">
            <a:extLst>
              <a:ext uri="{FF2B5EF4-FFF2-40B4-BE49-F238E27FC236}">
                <a16:creationId xmlns:a16="http://schemas.microsoft.com/office/drawing/2014/main" id="{6F90364A-2266-D513-3593-789E1759C06D}"/>
              </a:ext>
            </a:extLst>
          </p:cNvPr>
          <p:cNvPicPr>
            <a:picLocks noChangeAspect="1"/>
          </p:cNvPicPr>
          <p:nvPr/>
        </p:nvPicPr>
        <p:blipFill>
          <a:blip r:embed="rId5"/>
          <a:stretch>
            <a:fillRect/>
          </a:stretch>
        </p:blipFill>
        <p:spPr>
          <a:xfrm>
            <a:off x="1667471" y="5946274"/>
            <a:ext cx="2324100" cy="476250"/>
          </a:xfrm>
          <a:prstGeom prst="rect">
            <a:avLst/>
          </a:prstGeom>
        </p:spPr>
      </p:pic>
      <p:pic>
        <p:nvPicPr>
          <p:cNvPr id="14" name="Picture 13">
            <a:extLst>
              <a:ext uri="{FF2B5EF4-FFF2-40B4-BE49-F238E27FC236}">
                <a16:creationId xmlns:a16="http://schemas.microsoft.com/office/drawing/2014/main" id="{2A2FF593-9CC6-F55C-0887-E7DC8872CF2C}"/>
              </a:ext>
            </a:extLst>
          </p:cNvPr>
          <p:cNvPicPr>
            <a:picLocks noChangeAspect="1"/>
          </p:cNvPicPr>
          <p:nvPr/>
        </p:nvPicPr>
        <p:blipFill>
          <a:blip r:embed="rId6"/>
          <a:stretch>
            <a:fillRect/>
          </a:stretch>
        </p:blipFill>
        <p:spPr>
          <a:xfrm>
            <a:off x="7104041" y="5816260"/>
            <a:ext cx="3429000" cy="514350"/>
          </a:xfrm>
          <a:prstGeom prst="rect">
            <a:avLst/>
          </a:prstGeom>
        </p:spPr>
      </p:pic>
      <p:cxnSp>
        <p:nvCxnSpPr>
          <p:cNvPr id="15" name="Straight Arrow Connector 14">
            <a:extLst>
              <a:ext uri="{FF2B5EF4-FFF2-40B4-BE49-F238E27FC236}">
                <a16:creationId xmlns:a16="http://schemas.microsoft.com/office/drawing/2014/main" id="{366D86F0-C05E-7191-501A-5B93B9F0E878}"/>
              </a:ext>
            </a:extLst>
          </p:cNvPr>
          <p:cNvCxnSpPr/>
          <p:nvPr/>
        </p:nvCxnSpPr>
        <p:spPr>
          <a:xfrm>
            <a:off x="5405952" y="4706176"/>
            <a:ext cx="1698089"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8011DE7D-7D62-826A-760B-2F2DC3B7F61E}"/>
              </a:ext>
            </a:extLst>
          </p:cNvPr>
          <p:cNvSpPr txBox="1"/>
          <p:nvPr/>
        </p:nvSpPr>
        <p:spPr>
          <a:xfrm>
            <a:off x="3264031" y="6330610"/>
            <a:ext cx="1713418" cy="369332"/>
          </a:xfrm>
          <a:prstGeom prst="rect">
            <a:avLst/>
          </a:prstGeom>
          <a:noFill/>
        </p:spPr>
        <p:txBody>
          <a:bodyPr wrap="none" rtlCol="0">
            <a:spAutoFit/>
          </a:bodyPr>
          <a:lstStyle/>
          <a:p>
            <a:r>
              <a:rPr lang="en-US" dirty="0">
                <a:solidFill>
                  <a:srgbClr val="FF0000"/>
                </a:solidFill>
              </a:rPr>
              <a:t>Selection Matrix</a:t>
            </a:r>
          </a:p>
        </p:txBody>
      </p:sp>
      <p:sp>
        <p:nvSpPr>
          <p:cNvPr id="17" name="TextBox 16">
            <a:extLst>
              <a:ext uri="{FF2B5EF4-FFF2-40B4-BE49-F238E27FC236}">
                <a16:creationId xmlns:a16="http://schemas.microsoft.com/office/drawing/2014/main" id="{77DEC0C4-33A3-CF70-791C-CAAE70CB21D5}"/>
              </a:ext>
            </a:extLst>
          </p:cNvPr>
          <p:cNvSpPr txBox="1"/>
          <p:nvPr/>
        </p:nvSpPr>
        <p:spPr>
          <a:xfrm>
            <a:off x="9783716" y="6241513"/>
            <a:ext cx="1713418" cy="369332"/>
          </a:xfrm>
          <a:prstGeom prst="rect">
            <a:avLst/>
          </a:prstGeom>
          <a:noFill/>
        </p:spPr>
        <p:txBody>
          <a:bodyPr wrap="none" rtlCol="0">
            <a:spAutoFit/>
          </a:bodyPr>
          <a:lstStyle/>
          <a:p>
            <a:r>
              <a:rPr lang="en-US" dirty="0">
                <a:solidFill>
                  <a:srgbClr val="FF0000"/>
                </a:solidFill>
              </a:rPr>
              <a:t>Selection Matrix</a:t>
            </a:r>
          </a:p>
        </p:txBody>
      </p:sp>
      <p:grpSp>
        <p:nvGrpSpPr>
          <p:cNvPr id="3" name="Group 2">
            <a:extLst>
              <a:ext uri="{FF2B5EF4-FFF2-40B4-BE49-F238E27FC236}">
                <a16:creationId xmlns:a16="http://schemas.microsoft.com/office/drawing/2014/main" id="{A9CA3D57-F4C6-F4AD-557B-2A6FCC6F3810}"/>
              </a:ext>
            </a:extLst>
          </p:cNvPr>
          <p:cNvGrpSpPr/>
          <p:nvPr/>
        </p:nvGrpSpPr>
        <p:grpSpPr>
          <a:xfrm>
            <a:off x="1448736" y="4485200"/>
            <a:ext cx="3429000" cy="818323"/>
            <a:chOff x="1448736" y="4485200"/>
            <a:chExt cx="3429000" cy="818323"/>
          </a:xfrm>
        </p:grpSpPr>
        <p:pic>
          <p:nvPicPr>
            <p:cNvPr id="6" name="Picture 5">
              <a:extLst>
                <a:ext uri="{FF2B5EF4-FFF2-40B4-BE49-F238E27FC236}">
                  <a16:creationId xmlns:a16="http://schemas.microsoft.com/office/drawing/2014/main" id="{13B10D95-1337-9A27-A8DF-49515F29C94D}"/>
                </a:ext>
              </a:extLst>
            </p:cNvPr>
            <p:cNvPicPr>
              <a:picLocks noChangeAspect="1"/>
            </p:cNvPicPr>
            <p:nvPr/>
          </p:nvPicPr>
          <p:blipFill rotWithShape="1">
            <a:blip r:embed="rId7"/>
            <a:srcRect t="6859" b="-1"/>
            <a:stretch/>
          </p:blipFill>
          <p:spPr>
            <a:xfrm>
              <a:off x="1448736" y="4485200"/>
              <a:ext cx="3429000" cy="559908"/>
            </a:xfrm>
            <a:prstGeom prst="rect">
              <a:avLst/>
            </a:prstGeom>
          </p:spPr>
        </p:pic>
        <p:sp>
          <p:nvSpPr>
            <p:cNvPr id="2" name="TextBox 1">
              <a:extLst>
                <a:ext uri="{FF2B5EF4-FFF2-40B4-BE49-F238E27FC236}">
                  <a16:creationId xmlns:a16="http://schemas.microsoft.com/office/drawing/2014/main" id="{5B8FA8D3-CA2F-F05D-A56E-EEBAE5D5857F}"/>
                </a:ext>
              </a:extLst>
            </p:cNvPr>
            <p:cNvSpPr txBox="1"/>
            <p:nvPr/>
          </p:nvSpPr>
          <p:spPr>
            <a:xfrm>
              <a:off x="1851245" y="4934191"/>
              <a:ext cx="2266070" cy="369332"/>
            </a:xfrm>
            <a:prstGeom prst="rect">
              <a:avLst/>
            </a:prstGeom>
            <a:noFill/>
          </p:spPr>
          <p:txBody>
            <a:bodyPr wrap="none" rtlCol="0">
              <a:spAutoFit/>
            </a:bodyPr>
            <a:lstStyle/>
            <a:p>
              <a:r>
                <a:rPr lang="en-US" dirty="0">
                  <a:solidFill>
                    <a:srgbClr val="FF0000"/>
                  </a:solidFill>
                </a:rPr>
                <a:t>Last poses’ covariance</a:t>
              </a:r>
            </a:p>
          </p:txBody>
        </p:sp>
      </p:grpSp>
    </p:spTree>
    <p:extLst>
      <p:ext uri="{BB962C8B-B14F-4D97-AF65-F5344CB8AC3E}">
        <p14:creationId xmlns:p14="http://schemas.microsoft.com/office/powerpoint/2010/main" val="42102304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6" grpId="0"/>
      <p:bldP spid="17"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B640A84-CB4B-2621-A8EB-01C390602A1C}"/>
              </a:ext>
            </a:extLst>
          </p:cNvPr>
          <p:cNvSpPr>
            <a:spLocks noGrp="1"/>
          </p:cNvSpPr>
          <p:nvPr>
            <p:ph type="sldNum" sz="quarter" idx="12"/>
          </p:nvPr>
        </p:nvSpPr>
        <p:spPr/>
        <p:txBody>
          <a:bodyPr/>
          <a:lstStyle/>
          <a:p>
            <a:fld id="{16DBD0CC-423F-4B58-AFF5-83B6DD233671}" type="slidenum">
              <a:rPr lang="en-IL" smtClean="0"/>
              <a:t>28</a:t>
            </a:fld>
            <a:endParaRPr lang="en-IL"/>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D204EBC9-138A-13F6-CB13-B5C206193A3C}"/>
                  </a:ext>
                </a:extLst>
              </p:cNvPr>
              <p:cNvSpPr txBox="1"/>
              <p:nvPr/>
            </p:nvSpPr>
            <p:spPr>
              <a:xfrm>
                <a:off x="373780" y="470169"/>
                <a:ext cx="4575804" cy="707886"/>
              </a:xfrm>
              <a:prstGeom prst="rect">
                <a:avLst/>
              </a:prstGeom>
              <a:noFill/>
            </p:spPr>
            <p:txBody>
              <a:bodyPr wrap="none" rtlCol="1">
                <a:spAutoFit/>
              </a:bodyPr>
              <a:lstStyle/>
              <a:p>
                <a:r>
                  <a:rPr lang="en-US" sz="4000" dirty="0"/>
                  <a:t>Choice of </a:t>
                </a:r>
                <a14:m>
                  <m:oMath xmlns:m="http://schemas.openxmlformats.org/officeDocument/2006/math">
                    <m:sSub>
                      <m:sSubPr>
                        <m:ctrlPr>
                          <a:rPr lang="en-US" sz="4000" b="0" i="1" smtClean="0">
                            <a:latin typeface="Cambria Math" panose="02040503050406030204" pitchFamily="18" charset="0"/>
                          </a:rPr>
                        </m:ctrlPr>
                      </m:sSubPr>
                      <m:e>
                        <m:r>
                          <a:rPr lang="en-US" sz="4000" b="0" i="1" smtClean="0">
                            <a:latin typeface="Cambria Math" panose="02040503050406030204" pitchFamily="18" charset="0"/>
                          </a:rPr>
                          <m:t>𝑀</m:t>
                        </m:r>
                      </m:e>
                      <m:sub>
                        <m:r>
                          <a:rPr lang="en-US" sz="4000" b="0" i="1" smtClean="0">
                            <a:latin typeface="Cambria Math" panose="02040503050406030204" pitchFamily="18" charset="0"/>
                          </a:rPr>
                          <m:t>𝑥</m:t>
                        </m:r>
                      </m:sub>
                    </m:sSub>
                  </m:oMath>
                </a14:m>
                <a:r>
                  <a:rPr lang="en-US" sz="4000" dirty="0"/>
                  <a:t> and </a:t>
                </a:r>
                <a14:m>
                  <m:oMath xmlns:m="http://schemas.openxmlformats.org/officeDocument/2006/math">
                    <m:sSub>
                      <m:sSubPr>
                        <m:ctrlPr>
                          <a:rPr lang="en-US" sz="4000" b="0" i="1" smtClean="0">
                            <a:latin typeface="Cambria Math" panose="02040503050406030204" pitchFamily="18" charset="0"/>
                          </a:rPr>
                        </m:ctrlPr>
                      </m:sSubPr>
                      <m:e>
                        <m:r>
                          <a:rPr lang="en-US" sz="4000" b="0" i="1" smtClean="0">
                            <a:latin typeface="Cambria Math" panose="02040503050406030204" pitchFamily="18" charset="0"/>
                          </a:rPr>
                          <m:t>𝑀</m:t>
                        </m:r>
                      </m:e>
                      <m:sub>
                        <m:r>
                          <m:rPr>
                            <m:sty m:val="p"/>
                          </m:rPr>
                          <a:rPr lang="en-US" sz="4000" b="0" i="0" smtClean="0">
                            <a:latin typeface="Cambria Math" panose="02040503050406030204" pitchFamily="18" charset="0"/>
                          </a:rPr>
                          <m:t>Σ</m:t>
                        </m:r>
                      </m:sub>
                    </m:sSub>
                  </m:oMath>
                </a14:m>
                <a:endParaRPr lang="he-IL" sz="4000" dirty="0"/>
              </a:p>
            </p:txBody>
          </p:sp>
        </mc:Choice>
        <mc:Fallback xmlns="">
          <p:sp>
            <p:nvSpPr>
              <p:cNvPr id="5" name="TextBox 4">
                <a:extLst>
                  <a:ext uri="{FF2B5EF4-FFF2-40B4-BE49-F238E27FC236}">
                    <a16:creationId xmlns:a16="http://schemas.microsoft.com/office/drawing/2014/main" id="{D204EBC9-138A-13F6-CB13-B5C206193A3C}"/>
                  </a:ext>
                </a:extLst>
              </p:cNvPr>
              <p:cNvSpPr txBox="1">
                <a:spLocks noRot="1" noChangeAspect="1" noMove="1" noResize="1" noEditPoints="1" noAdjustHandles="1" noChangeArrowheads="1" noChangeShapeType="1" noTextEdit="1"/>
              </p:cNvSpPr>
              <p:nvPr/>
            </p:nvSpPr>
            <p:spPr>
              <a:xfrm>
                <a:off x="373780" y="470169"/>
                <a:ext cx="4575804" cy="707886"/>
              </a:xfrm>
              <a:prstGeom prst="rect">
                <a:avLst/>
              </a:prstGeom>
              <a:blipFill>
                <a:blip r:embed="rId2"/>
                <a:stretch>
                  <a:fillRect l="-4660" t="-14655" b="-37069"/>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5369F4CB-DC5F-F1FA-9893-BAE59000E007}"/>
              </a:ext>
            </a:extLst>
          </p:cNvPr>
          <p:cNvPicPr>
            <a:picLocks noChangeAspect="1"/>
          </p:cNvPicPr>
          <p:nvPr/>
        </p:nvPicPr>
        <p:blipFill>
          <a:blip r:embed="rId3"/>
          <a:stretch>
            <a:fillRect/>
          </a:stretch>
        </p:blipFill>
        <p:spPr>
          <a:xfrm>
            <a:off x="523875" y="1802501"/>
            <a:ext cx="11144250" cy="1828800"/>
          </a:xfrm>
          <a:prstGeom prst="rect">
            <a:avLst/>
          </a:prstGeom>
        </p:spPr>
      </p:pic>
      <p:grpSp>
        <p:nvGrpSpPr>
          <p:cNvPr id="2" name="Group 1">
            <a:extLst>
              <a:ext uri="{FF2B5EF4-FFF2-40B4-BE49-F238E27FC236}">
                <a16:creationId xmlns:a16="http://schemas.microsoft.com/office/drawing/2014/main" id="{D219CFDB-5174-30BA-414B-F7C719383CE4}"/>
              </a:ext>
            </a:extLst>
          </p:cNvPr>
          <p:cNvGrpSpPr/>
          <p:nvPr/>
        </p:nvGrpSpPr>
        <p:grpSpPr>
          <a:xfrm>
            <a:off x="624001" y="4615723"/>
            <a:ext cx="11244262" cy="1085850"/>
            <a:chOff x="624001" y="4615723"/>
            <a:chExt cx="11244262" cy="1085850"/>
          </a:xfrm>
        </p:grpSpPr>
        <p:pic>
          <p:nvPicPr>
            <p:cNvPr id="7" name="Picture 6">
              <a:extLst>
                <a:ext uri="{FF2B5EF4-FFF2-40B4-BE49-F238E27FC236}">
                  <a16:creationId xmlns:a16="http://schemas.microsoft.com/office/drawing/2014/main" id="{BDD23D55-915C-2880-F55C-96C5DB55AB93}"/>
                </a:ext>
              </a:extLst>
            </p:cNvPr>
            <p:cNvPicPr>
              <a:picLocks noChangeAspect="1"/>
            </p:cNvPicPr>
            <p:nvPr/>
          </p:nvPicPr>
          <p:blipFill>
            <a:blip r:embed="rId4"/>
            <a:stretch>
              <a:fillRect/>
            </a:stretch>
          </p:blipFill>
          <p:spPr>
            <a:xfrm>
              <a:off x="624001" y="4653823"/>
              <a:ext cx="3505200" cy="1047750"/>
            </a:xfrm>
            <a:prstGeom prst="rect">
              <a:avLst/>
            </a:prstGeom>
          </p:spPr>
        </p:pic>
        <p:pic>
          <p:nvPicPr>
            <p:cNvPr id="10" name="Picture 9">
              <a:extLst>
                <a:ext uri="{FF2B5EF4-FFF2-40B4-BE49-F238E27FC236}">
                  <a16:creationId xmlns:a16="http://schemas.microsoft.com/office/drawing/2014/main" id="{00A1D67B-DA62-40DD-8042-1464D477921B}"/>
                </a:ext>
              </a:extLst>
            </p:cNvPr>
            <p:cNvPicPr>
              <a:picLocks noChangeAspect="1"/>
            </p:cNvPicPr>
            <p:nvPr/>
          </p:nvPicPr>
          <p:blipFill>
            <a:blip r:embed="rId5"/>
            <a:stretch>
              <a:fillRect/>
            </a:stretch>
          </p:blipFill>
          <p:spPr>
            <a:xfrm>
              <a:off x="6905738" y="4615723"/>
              <a:ext cx="4962525" cy="1085850"/>
            </a:xfrm>
            <a:prstGeom prst="rect">
              <a:avLst/>
            </a:prstGeom>
          </p:spPr>
        </p:pic>
        <p:cxnSp>
          <p:nvCxnSpPr>
            <p:cNvPr id="12" name="Straight Arrow Connector 11">
              <a:extLst>
                <a:ext uri="{FF2B5EF4-FFF2-40B4-BE49-F238E27FC236}">
                  <a16:creationId xmlns:a16="http://schemas.microsoft.com/office/drawing/2014/main" id="{9135AF50-6173-0794-F577-A55E924BB135}"/>
                </a:ext>
              </a:extLst>
            </p:cNvPr>
            <p:cNvCxnSpPr>
              <a:cxnSpLocks/>
              <a:endCxn id="10" idx="1"/>
            </p:cNvCxnSpPr>
            <p:nvPr/>
          </p:nvCxnSpPr>
          <p:spPr>
            <a:xfrm>
              <a:off x="4307596" y="5158648"/>
              <a:ext cx="2598142"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6A5F569A-A4B7-C206-5576-AECF7A21613C}"/>
                    </a:ext>
                  </a:extLst>
                </p:cNvPr>
                <p:cNvSpPr txBox="1"/>
                <p:nvPr/>
              </p:nvSpPr>
              <p:spPr>
                <a:xfrm>
                  <a:off x="4371133" y="4702520"/>
                  <a:ext cx="2534605" cy="369332"/>
                </a:xfrm>
                <a:prstGeom prst="rect">
                  <a:avLst/>
                </a:prstGeom>
                <a:noFill/>
              </p:spPr>
              <p:txBody>
                <a:bodyPr wrap="none" rtlCol="0">
                  <a:spAutoFit/>
                </a:bodyPr>
                <a:lstStyle/>
                <a:p>
                  <a14:m>
                    <m:oMath xmlns:m="http://schemas.openxmlformats.org/officeDocument/2006/math">
                      <m:sSub>
                        <m:sSubPr>
                          <m:ctrlPr>
                            <a:rPr lang="en-US" b="0" i="1" dirty="0" smtClean="0">
                              <a:solidFill>
                                <a:srgbClr val="FF0000"/>
                              </a:solidFill>
                              <a:latin typeface="Cambria Math" panose="02040503050406030204" pitchFamily="18" charset="0"/>
                            </a:rPr>
                          </m:ctrlPr>
                        </m:sSubPr>
                        <m:e>
                          <m:r>
                            <a:rPr lang="en-US" b="0" i="1" dirty="0" smtClean="0">
                              <a:solidFill>
                                <a:srgbClr val="FF0000"/>
                              </a:solidFill>
                              <a:latin typeface="Cambria Math" panose="02040503050406030204" pitchFamily="18" charset="0"/>
                            </a:rPr>
                            <m:t>𝛼</m:t>
                          </m:r>
                        </m:e>
                        <m:sub>
                          <m:r>
                            <a:rPr lang="en-US" b="0" i="1" dirty="0" smtClean="0">
                              <a:solidFill>
                                <a:srgbClr val="FF0000"/>
                              </a:solidFill>
                              <a:latin typeface="Cambria Math" panose="02040503050406030204" pitchFamily="18" charset="0"/>
                            </a:rPr>
                            <m:t>𝑘</m:t>
                          </m:r>
                        </m:sub>
                      </m:sSub>
                    </m:oMath>
                  </a14:m>
                  <a:r>
                    <a:rPr lang="en-US" dirty="0">
                      <a:solidFill>
                        <a:srgbClr val="FF0000"/>
                      </a:solidFill>
                    </a:rPr>
                    <a:t> can’t be bigger than 1</a:t>
                  </a:r>
                </a:p>
              </p:txBody>
            </p:sp>
          </mc:Choice>
          <mc:Fallback xmlns="">
            <p:sp>
              <p:nvSpPr>
                <p:cNvPr id="9" name="TextBox 8">
                  <a:extLst>
                    <a:ext uri="{FF2B5EF4-FFF2-40B4-BE49-F238E27FC236}">
                      <a16:creationId xmlns:a16="http://schemas.microsoft.com/office/drawing/2014/main" id="{6A5F569A-A4B7-C206-5576-AECF7A21613C}"/>
                    </a:ext>
                  </a:extLst>
                </p:cNvPr>
                <p:cNvSpPr txBox="1">
                  <a:spLocks noRot="1" noChangeAspect="1" noMove="1" noResize="1" noEditPoints="1" noAdjustHandles="1" noChangeArrowheads="1" noChangeShapeType="1" noTextEdit="1"/>
                </p:cNvSpPr>
                <p:nvPr/>
              </p:nvSpPr>
              <p:spPr>
                <a:xfrm>
                  <a:off x="4371133" y="4702520"/>
                  <a:ext cx="2534605" cy="369332"/>
                </a:xfrm>
                <a:prstGeom prst="rect">
                  <a:avLst/>
                </a:prstGeom>
                <a:blipFill>
                  <a:blip r:embed="rId6"/>
                  <a:stretch>
                    <a:fillRect t="-8197" r="-1202" b="-24590"/>
                  </a:stretch>
                </a:blipFill>
              </p:spPr>
              <p:txBody>
                <a:bodyPr/>
                <a:lstStyle/>
                <a:p>
                  <a:r>
                    <a:rPr lang="en-US">
                      <a:noFill/>
                    </a:rPr>
                    <a:t> </a:t>
                  </a:r>
                </a:p>
              </p:txBody>
            </p:sp>
          </mc:Fallback>
        </mc:AlternateContent>
      </p:grpSp>
    </p:spTree>
    <p:extLst>
      <p:ext uri="{BB962C8B-B14F-4D97-AF65-F5344CB8AC3E}">
        <p14:creationId xmlns:p14="http://schemas.microsoft.com/office/powerpoint/2010/main" val="346341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D7C52E-0C2A-2FF2-E2FE-0134B3F3D9C8}"/>
              </a:ext>
            </a:extLst>
          </p:cNvPr>
          <p:cNvSpPr>
            <a:spLocks noGrp="1"/>
          </p:cNvSpPr>
          <p:nvPr>
            <p:ph type="sldNum" sz="quarter" idx="12"/>
          </p:nvPr>
        </p:nvSpPr>
        <p:spPr/>
        <p:txBody>
          <a:bodyPr/>
          <a:lstStyle/>
          <a:p>
            <a:fld id="{16DBD0CC-423F-4B58-AFF5-83B6DD233671}" type="slidenum">
              <a:rPr lang="en-IL" smtClean="0"/>
              <a:t>29</a:t>
            </a:fld>
            <a:endParaRPr lang="en-IL"/>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55ADE91-366B-5CCB-6D95-76A57FC2AC0D}"/>
                  </a:ext>
                </a:extLst>
              </p:cNvPr>
              <p:cNvSpPr txBox="1"/>
              <p:nvPr/>
            </p:nvSpPr>
            <p:spPr>
              <a:xfrm>
                <a:off x="6614627" y="1381526"/>
                <a:ext cx="3523152" cy="430887"/>
              </a:xfrm>
              <a:prstGeom prst="rect">
                <a:avLst/>
              </a:prstGeom>
              <a:noFill/>
            </p:spPr>
            <p:txBody>
              <a:bodyPr wrap="square" rtlCol="0">
                <a:spAutoFit/>
              </a:bodyPr>
              <a:lstStyle/>
              <a:p>
                <a:r>
                  <a:rPr lang="en-US" sz="2200" dirty="0"/>
                  <a:t>Proposed method for </a:t>
                </a:r>
                <a14:m>
                  <m:oMath xmlns:m="http://schemas.openxmlformats.org/officeDocument/2006/math">
                    <m:sSub>
                      <m:sSubPr>
                        <m:ctrlPr>
                          <a:rPr lang="en-US" sz="2200" i="1">
                            <a:latin typeface="Cambria Math" panose="02040503050406030204" pitchFamily="18" charset="0"/>
                          </a:rPr>
                        </m:ctrlPr>
                      </m:sSubPr>
                      <m:e>
                        <m:r>
                          <a:rPr lang="en-US" sz="2200">
                            <a:latin typeface="Cambria Math" panose="02040503050406030204" pitchFamily="18" charset="0"/>
                          </a:rPr>
                          <m:t>𝛼</m:t>
                        </m:r>
                      </m:e>
                      <m:sub>
                        <m:r>
                          <a:rPr lang="en-US" sz="2200">
                            <a:latin typeface="Cambria Math" panose="02040503050406030204" pitchFamily="18" charset="0"/>
                          </a:rPr>
                          <m:t>𝑘</m:t>
                        </m:r>
                      </m:sub>
                    </m:sSub>
                  </m:oMath>
                </a14:m>
                <a:endParaRPr lang="en-US" sz="2200" dirty="0"/>
              </a:p>
            </p:txBody>
          </p:sp>
        </mc:Choice>
        <mc:Fallback xmlns="">
          <p:sp>
            <p:nvSpPr>
              <p:cNvPr id="7" name="TextBox 6">
                <a:extLst>
                  <a:ext uri="{FF2B5EF4-FFF2-40B4-BE49-F238E27FC236}">
                    <a16:creationId xmlns:a16="http://schemas.microsoft.com/office/drawing/2014/main" id="{155ADE91-366B-5CCB-6D95-76A57FC2AC0D}"/>
                  </a:ext>
                </a:extLst>
              </p:cNvPr>
              <p:cNvSpPr txBox="1">
                <a:spLocks noRot="1" noChangeAspect="1" noMove="1" noResize="1" noEditPoints="1" noAdjustHandles="1" noChangeArrowheads="1" noChangeShapeType="1" noTextEdit="1"/>
              </p:cNvSpPr>
              <p:nvPr/>
            </p:nvSpPr>
            <p:spPr>
              <a:xfrm>
                <a:off x="6614627" y="1381526"/>
                <a:ext cx="3523152" cy="430887"/>
              </a:xfrm>
              <a:prstGeom prst="rect">
                <a:avLst/>
              </a:prstGeom>
              <a:blipFill>
                <a:blip r:embed="rId2"/>
                <a:stretch>
                  <a:fillRect l="-2249" t="-10000" b="-28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CDBD9322-84FA-4862-A213-186B3D0DF67A}"/>
                  </a:ext>
                </a:extLst>
              </p:cNvPr>
              <p:cNvSpPr txBox="1"/>
              <p:nvPr/>
            </p:nvSpPr>
            <p:spPr>
              <a:xfrm>
                <a:off x="373780" y="470169"/>
                <a:ext cx="4575804" cy="707886"/>
              </a:xfrm>
              <a:prstGeom prst="rect">
                <a:avLst/>
              </a:prstGeom>
              <a:noFill/>
            </p:spPr>
            <p:txBody>
              <a:bodyPr wrap="none" rtlCol="1">
                <a:spAutoFit/>
              </a:bodyPr>
              <a:lstStyle/>
              <a:p>
                <a:r>
                  <a:rPr lang="en-US" sz="4000" dirty="0"/>
                  <a:t>Choice of </a:t>
                </a:r>
                <a14:m>
                  <m:oMath xmlns:m="http://schemas.openxmlformats.org/officeDocument/2006/math">
                    <m:sSub>
                      <m:sSubPr>
                        <m:ctrlPr>
                          <a:rPr lang="en-US" sz="4000" b="0" i="1" smtClean="0">
                            <a:latin typeface="Cambria Math" panose="02040503050406030204" pitchFamily="18" charset="0"/>
                          </a:rPr>
                        </m:ctrlPr>
                      </m:sSubPr>
                      <m:e>
                        <m:r>
                          <a:rPr lang="en-US" sz="4000" b="0" i="1" smtClean="0">
                            <a:latin typeface="Cambria Math" panose="02040503050406030204" pitchFamily="18" charset="0"/>
                          </a:rPr>
                          <m:t>𝑀</m:t>
                        </m:r>
                      </m:e>
                      <m:sub>
                        <m:r>
                          <a:rPr lang="en-US" sz="4000" b="0" i="1" smtClean="0">
                            <a:latin typeface="Cambria Math" panose="02040503050406030204" pitchFamily="18" charset="0"/>
                          </a:rPr>
                          <m:t>𝑥</m:t>
                        </m:r>
                      </m:sub>
                    </m:sSub>
                  </m:oMath>
                </a14:m>
                <a:r>
                  <a:rPr lang="en-US" sz="4000" dirty="0"/>
                  <a:t> and </a:t>
                </a:r>
                <a14:m>
                  <m:oMath xmlns:m="http://schemas.openxmlformats.org/officeDocument/2006/math">
                    <m:sSub>
                      <m:sSubPr>
                        <m:ctrlPr>
                          <a:rPr lang="en-US" sz="4000" b="0" i="1" smtClean="0">
                            <a:latin typeface="Cambria Math" panose="02040503050406030204" pitchFamily="18" charset="0"/>
                          </a:rPr>
                        </m:ctrlPr>
                      </m:sSubPr>
                      <m:e>
                        <m:r>
                          <a:rPr lang="en-US" sz="4000" b="0" i="1" smtClean="0">
                            <a:latin typeface="Cambria Math" panose="02040503050406030204" pitchFamily="18" charset="0"/>
                          </a:rPr>
                          <m:t>𝑀</m:t>
                        </m:r>
                      </m:e>
                      <m:sub>
                        <m:r>
                          <m:rPr>
                            <m:sty m:val="p"/>
                          </m:rPr>
                          <a:rPr lang="en-US" sz="4000" b="0" i="0" smtClean="0">
                            <a:latin typeface="Cambria Math" panose="02040503050406030204" pitchFamily="18" charset="0"/>
                          </a:rPr>
                          <m:t>Σ</m:t>
                        </m:r>
                      </m:sub>
                    </m:sSub>
                  </m:oMath>
                </a14:m>
                <a:endParaRPr lang="he-IL" sz="4000" dirty="0"/>
              </a:p>
            </p:txBody>
          </p:sp>
        </mc:Choice>
        <mc:Fallback xmlns="">
          <p:sp>
            <p:nvSpPr>
              <p:cNvPr id="5" name="TextBox 4">
                <a:extLst>
                  <a:ext uri="{FF2B5EF4-FFF2-40B4-BE49-F238E27FC236}">
                    <a16:creationId xmlns:a16="http://schemas.microsoft.com/office/drawing/2014/main" id="{CDBD9322-84FA-4862-A213-186B3D0DF67A}"/>
                  </a:ext>
                </a:extLst>
              </p:cNvPr>
              <p:cNvSpPr txBox="1">
                <a:spLocks noRot="1" noChangeAspect="1" noMove="1" noResize="1" noEditPoints="1" noAdjustHandles="1" noChangeArrowheads="1" noChangeShapeType="1" noTextEdit="1"/>
              </p:cNvSpPr>
              <p:nvPr/>
            </p:nvSpPr>
            <p:spPr>
              <a:xfrm>
                <a:off x="373780" y="470169"/>
                <a:ext cx="4575804" cy="707886"/>
              </a:xfrm>
              <a:prstGeom prst="rect">
                <a:avLst/>
              </a:prstGeom>
              <a:blipFill>
                <a:blip r:embed="rId3"/>
                <a:stretch>
                  <a:fillRect l="-4660" t="-14655" b="-37069"/>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545CD216-7DA0-D800-5286-424F28B68E1F}"/>
              </a:ext>
            </a:extLst>
          </p:cNvPr>
          <p:cNvPicPr>
            <a:picLocks noChangeAspect="1"/>
          </p:cNvPicPr>
          <p:nvPr/>
        </p:nvPicPr>
        <p:blipFill>
          <a:blip r:embed="rId4"/>
          <a:stretch>
            <a:fillRect/>
          </a:stretch>
        </p:blipFill>
        <p:spPr>
          <a:xfrm>
            <a:off x="2142336" y="1812811"/>
            <a:ext cx="2743200" cy="4945059"/>
          </a:xfrm>
          <a:prstGeom prst="rect">
            <a:avLst/>
          </a:prstGeom>
        </p:spPr>
      </p:pic>
      <p:pic>
        <p:nvPicPr>
          <p:cNvPr id="9" name="Picture 8">
            <a:extLst>
              <a:ext uri="{FF2B5EF4-FFF2-40B4-BE49-F238E27FC236}">
                <a16:creationId xmlns:a16="http://schemas.microsoft.com/office/drawing/2014/main" id="{D51FF592-E759-ADB3-41F9-AAB28070BDEE}"/>
              </a:ext>
            </a:extLst>
          </p:cNvPr>
          <p:cNvPicPr>
            <a:picLocks noChangeAspect="1"/>
          </p:cNvPicPr>
          <p:nvPr/>
        </p:nvPicPr>
        <p:blipFill>
          <a:blip r:embed="rId5"/>
          <a:stretch>
            <a:fillRect/>
          </a:stretch>
        </p:blipFill>
        <p:spPr>
          <a:xfrm>
            <a:off x="6614627" y="1812811"/>
            <a:ext cx="2650559" cy="4858240"/>
          </a:xfrm>
          <a:prstGeom prst="rect">
            <a:avLst/>
          </a:prstGeom>
        </p:spPr>
      </p:pic>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59385822-2A9D-40AF-43F8-9449A376896B}"/>
                  </a:ext>
                </a:extLst>
              </p:cNvPr>
              <p:cNvSpPr txBox="1"/>
              <p:nvPr/>
            </p:nvSpPr>
            <p:spPr>
              <a:xfrm>
                <a:off x="1905918" y="1350748"/>
                <a:ext cx="3830671" cy="430887"/>
              </a:xfrm>
              <a:prstGeom prst="rect">
                <a:avLst/>
              </a:prstGeom>
              <a:noFill/>
            </p:spPr>
            <p:txBody>
              <a:bodyPr wrap="square">
                <a:spAutoFit/>
              </a:bodyPr>
              <a:lstStyle/>
              <a:p>
                <a:r>
                  <a:rPr lang="en-US" sz="2200" dirty="0"/>
                  <a:t>Naïve approach to choose</a:t>
                </a:r>
                <a14:m>
                  <m:oMath xmlns:m="http://schemas.openxmlformats.org/officeDocument/2006/math">
                    <m:r>
                      <a:rPr lang="en-US" sz="2200" b="0" i="0" smtClean="0">
                        <a:latin typeface="Cambria Math" panose="02040503050406030204" pitchFamily="18" charset="0"/>
                      </a:rPr>
                      <m:t> </m:t>
                    </m:r>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𝛼</m:t>
                        </m:r>
                      </m:e>
                      <m:sub>
                        <m:r>
                          <a:rPr lang="en-US" sz="2200" b="0" i="1" smtClean="0">
                            <a:latin typeface="Cambria Math" panose="02040503050406030204" pitchFamily="18" charset="0"/>
                          </a:rPr>
                          <m:t>𝑘</m:t>
                        </m:r>
                      </m:sub>
                    </m:sSub>
                  </m:oMath>
                </a14:m>
                <a:endParaRPr lang="en-US" sz="2200" dirty="0"/>
              </a:p>
            </p:txBody>
          </p:sp>
        </mc:Choice>
        <mc:Fallback xmlns="">
          <p:sp>
            <p:nvSpPr>
              <p:cNvPr id="11" name="TextBox 10">
                <a:extLst>
                  <a:ext uri="{FF2B5EF4-FFF2-40B4-BE49-F238E27FC236}">
                    <a16:creationId xmlns:a16="http://schemas.microsoft.com/office/drawing/2014/main" id="{59385822-2A9D-40AF-43F8-9449A376896B}"/>
                  </a:ext>
                </a:extLst>
              </p:cNvPr>
              <p:cNvSpPr txBox="1">
                <a:spLocks noRot="1" noChangeAspect="1" noMove="1" noResize="1" noEditPoints="1" noAdjustHandles="1" noChangeArrowheads="1" noChangeShapeType="1" noTextEdit="1"/>
              </p:cNvSpPr>
              <p:nvPr/>
            </p:nvSpPr>
            <p:spPr>
              <a:xfrm>
                <a:off x="1905918" y="1350748"/>
                <a:ext cx="3830671" cy="430887"/>
              </a:xfrm>
              <a:prstGeom prst="rect">
                <a:avLst/>
              </a:prstGeom>
              <a:blipFill>
                <a:blip r:embed="rId6"/>
                <a:stretch>
                  <a:fillRect l="-2070" t="-10000" b="-28571"/>
                </a:stretch>
              </a:blipFill>
            </p:spPr>
            <p:txBody>
              <a:bodyPr/>
              <a:lstStyle/>
              <a:p>
                <a:r>
                  <a:rPr lang="en-US">
                    <a:noFill/>
                  </a:rPr>
                  <a:t> </a:t>
                </a:r>
              </a:p>
            </p:txBody>
          </p:sp>
        </mc:Fallback>
      </mc:AlternateContent>
    </p:spTree>
    <p:extLst>
      <p:ext uri="{BB962C8B-B14F-4D97-AF65-F5344CB8AC3E}">
        <p14:creationId xmlns:p14="http://schemas.microsoft.com/office/powerpoint/2010/main" val="40483624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994FFBE-27B6-4E9E-A95F-40B83CEEA61D}"/>
              </a:ext>
            </a:extLst>
          </p:cNvPr>
          <p:cNvSpPr>
            <a:spLocks noGrp="1"/>
          </p:cNvSpPr>
          <p:nvPr>
            <p:ph type="sldNum" sz="quarter" idx="12"/>
          </p:nvPr>
        </p:nvSpPr>
        <p:spPr/>
        <p:txBody>
          <a:bodyPr/>
          <a:lstStyle/>
          <a:p>
            <a:fld id="{16DBD0CC-423F-4B58-AFF5-83B6DD233671}" type="slidenum">
              <a:rPr lang="en-IL" smtClean="0"/>
              <a:t>3</a:t>
            </a:fld>
            <a:endParaRPr lang="en-IL"/>
          </a:p>
        </p:txBody>
      </p:sp>
      <p:sp>
        <p:nvSpPr>
          <p:cNvPr id="7" name="TextBox 6">
            <a:extLst>
              <a:ext uri="{FF2B5EF4-FFF2-40B4-BE49-F238E27FC236}">
                <a16:creationId xmlns:a16="http://schemas.microsoft.com/office/drawing/2014/main" id="{FC5673F3-943C-896C-6CE7-7E504ADCF20D}"/>
              </a:ext>
            </a:extLst>
          </p:cNvPr>
          <p:cNvSpPr txBox="1"/>
          <p:nvPr/>
        </p:nvSpPr>
        <p:spPr>
          <a:xfrm>
            <a:off x="286720" y="181957"/>
            <a:ext cx="6433569" cy="1200329"/>
          </a:xfrm>
          <a:prstGeom prst="rect">
            <a:avLst/>
          </a:prstGeom>
          <a:noFill/>
        </p:spPr>
        <p:txBody>
          <a:bodyPr wrap="square" rtlCol="1">
            <a:spAutoFit/>
          </a:bodyPr>
          <a:lstStyle/>
          <a:p>
            <a:r>
              <a:rPr lang="en-US" sz="2400" u="sng" dirty="0"/>
              <a:t>Problem Statement</a:t>
            </a:r>
          </a:p>
          <a:p>
            <a:r>
              <a:rPr lang="en-US" sz="2400" dirty="0"/>
              <a:t>Formulate a general strategy to accomplish common tasks with the following assumptions:</a:t>
            </a:r>
          </a:p>
        </p:txBody>
      </p:sp>
      <p:pic>
        <p:nvPicPr>
          <p:cNvPr id="15" name="Picture 14" descr="A picture containing chart&#10;&#10;Description automatically generated">
            <a:extLst>
              <a:ext uri="{FF2B5EF4-FFF2-40B4-BE49-F238E27FC236}">
                <a16:creationId xmlns:a16="http://schemas.microsoft.com/office/drawing/2014/main" id="{2A08B1C3-8A60-FA6C-15E1-6CD82F8A5C06}"/>
              </a:ext>
            </a:extLst>
          </p:cNvPr>
          <p:cNvPicPr>
            <a:picLocks noChangeAspect="1"/>
          </p:cNvPicPr>
          <p:nvPr/>
        </p:nvPicPr>
        <p:blipFill rotWithShape="1">
          <a:blip r:embed="rId3">
            <a:extLst>
              <a:ext uri="{28A0092B-C50C-407E-A947-70E740481C1C}">
                <a14:useLocalDpi xmlns:a14="http://schemas.microsoft.com/office/drawing/2010/main" val="0"/>
              </a:ext>
            </a:extLst>
          </a:blip>
          <a:srcRect l="1" r="3773" b="5916"/>
          <a:stretch/>
        </p:blipFill>
        <p:spPr>
          <a:xfrm>
            <a:off x="1556839" y="4473585"/>
            <a:ext cx="3694253" cy="1668234"/>
          </a:xfrm>
          <a:prstGeom prst="rect">
            <a:avLst/>
          </a:prstGeom>
        </p:spPr>
      </p:pic>
      <p:grpSp>
        <p:nvGrpSpPr>
          <p:cNvPr id="23" name="Group 22">
            <a:extLst>
              <a:ext uri="{FF2B5EF4-FFF2-40B4-BE49-F238E27FC236}">
                <a16:creationId xmlns:a16="http://schemas.microsoft.com/office/drawing/2014/main" id="{9A359627-2E7E-D3A0-E86B-B71A277B6E58}"/>
              </a:ext>
            </a:extLst>
          </p:cNvPr>
          <p:cNvGrpSpPr/>
          <p:nvPr/>
        </p:nvGrpSpPr>
        <p:grpSpPr>
          <a:xfrm>
            <a:off x="7820940" y="1033100"/>
            <a:ext cx="2929767" cy="2395900"/>
            <a:chOff x="7072314" y="529351"/>
            <a:chExt cx="2133600" cy="1744812"/>
          </a:xfrm>
        </p:grpSpPr>
        <p:pic>
          <p:nvPicPr>
            <p:cNvPr id="17" name="Picture 16">
              <a:extLst>
                <a:ext uri="{FF2B5EF4-FFF2-40B4-BE49-F238E27FC236}">
                  <a16:creationId xmlns:a16="http://schemas.microsoft.com/office/drawing/2014/main" id="{1217B0FE-6944-3394-4959-CB171806D461}"/>
                </a:ext>
              </a:extLst>
            </p:cNvPr>
            <p:cNvPicPr>
              <a:picLocks noChangeAspect="1"/>
            </p:cNvPicPr>
            <p:nvPr/>
          </p:nvPicPr>
          <p:blipFill rotWithShape="1">
            <a:blip r:embed="rId4"/>
            <a:srcRect l="5033" t="14530" r="4690" b="5975"/>
            <a:stretch/>
          </p:blipFill>
          <p:spPr>
            <a:xfrm>
              <a:off x="7072314" y="605928"/>
              <a:ext cx="2133600" cy="1668235"/>
            </a:xfrm>
            <a:prstGeom prst="rect">
              <a:avLst/>
            </a:prstGeom>
          </p:spPr>
        </p:pic>
        <p:sp>
          <p:nvSpPr>
            <p:cNvPr id="22" name="Multiplication Sign 21">
              <a:extLst>
                <a:ext uri="{FF2B5EF4-FFF2-40B4-BE49-F238E27FC236}">
                  <a16:creationId xmlns:a16="http://schemas.microsoft.com/office/drawing/2014/main" id="{2B1C59B4-01FB-FB28-220D-8295C1B90FDF}"/>
                </a:ext>
              </a:extLst>
            </p:cNvPr>
            <p:cNvSpPr/>
            <p:nvPr/>
          </p:nvSpPr>
          <p:spPr>
            <a:xfrm>
              <a:off x="8529637" y="529351"/>
              <a:ext cx="161925" cy="161925"/>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6" name="TextBox 25">
            <a:extLst>
              <a:ext uri="{FF2B5EF4-FFF2-40B4-BE49-F238E27FC236}">
                <a16:creationId xmlns:a16="http://schemas.microsoft.com/office/drawing/2014/main" id="{5F40F29A-4217-0EFF-1FCE-FF7AA3F64FFD}"/>
              </a:ext>
            </a:extLst>
          </p:cNvPr>
          <p:cNvSpPr txBox="1"/>
          <p:nvPr/>
        </p:nvSpPr>
        <p:spPr>
          <a:xfrm>
            <a:off x="8514169" y="573372"/>
            <a:ext cx="1891993" cy="461665"/>
          </a:xfrm>
          <a:prstGeom prst="rect">
            <a:avLst/>
          </a:prstGeom>
          <a:noFill/>
        </p:spPr>
        <p:txBody>
          <a:bodyPr wrap="none" rtlCol="0">
            <a:spAutoFit/>
          </a:bodyPr>
          <a:lstStyle/>
          <a:p>
            <a:r>
              <a:rPr lang="en-US" sz="2400" dirty="0"/>
              <a:t>Path Planning</a:t>
            </a:r>
          </a:p>
        </p:txBody>
      </p:sp>
      <p:sp>
        <p:nvSpPr>
          <p:cNvPr id="27" name="TextBox 26">
            <a:extLst>
              <a:ext uri="{FF2B5EF4-FFF2-40B4-BE49-F238E27FC236}">
                <a16:creationId xmlns:a16="http://schemas.microsoft.com/office/drawing/2014/main" id="{AE97C49B-839C-37C7-F1FD-E50FA2E0A088}"/>
              </a:ext>
            </a:extLst>
          </p:cNvPr>
          <p:cNvSpPr txBox="1"/>
          <p:nvPr/>
        </p:nvSpPr>
        <p:spPr>
          <a:xfrm>
            <a:off x="2371823" y="4011920"/>
            <a:ext cx="2064283" cy="461665"/>
          </a:xfrm>
          <a:prstGeom prst="rect">
            <a:avLst/>
          </a:prstGeom>
          <a:noFill/>
        </p:spPr>
        <p:txBody>
          <a:bodyPr wrap="none" rtlCol="0">
            <a:spAutoFit/>
          </a:bodyPr>
          <a:lstStyle/>
          <a:p>
            <a:r>
              <a:rPr lang="en-US" sz="2400" dirty="0"/>
              <a:t>Next Best View</a:t>
            </a:r>
          </a:p>
        </p:txBody>
      </p:sp>
      <p:pic>
        <p:nvPicPr>
          <p:cNvPr id="33" name="Picture 32" descr="Chart&#10;&#10;Description automatically generated with medium confidence">
            <a:extLst>
              <a:ext uri="{FF2B5EF4-FFF2-40B4-BE49-F238E27FC236}">
                <a16:creationId xmlns:a16="http://schemas.microsoft.com/office/drawing/2014/main" id="{CB116F52-84E4-EEF3-0D3C-D930211AEF2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60614" y="4248163"/>
            <a:ext cx="2902189" cy="2290749"/>
          </a:xfrm>
          <a:prstGeom prst="rect">
            <a:avLst/>
          </a:prstGeom>
        </p:spPr>
      </p:pic>
      <p:sp>
        <p:nvSpPr>
          <p:cNvPr id="34" name="TextBox 33">
            <a:extLst>
              <a:ext uri="{FF2B5EF4-FFF2-40B4-BE49-F238E27FC236}">
                <a16:creationId xmlns:a16="http://schemas.microsoft.com/office/drawing/2014/main" id="{3F0619E9-85D1-6BC4-9E71-95B5212CF49F}"/>
              </a:ext>
            </a:extLst>
          </p:cNvPr>
          <p:cNvSpPr txBox="1"/>
          <p:nvPr/>
        </p:nvSpPr>
        <p:spPr>
          <a:xfrm>
            <a:off x="7309020" y="3731554"/>
            <a:ext cx="1605376" cy="461665"/>
          </a:xfrm>
          <a:prstGeom prst="rect">
            <a:avLst/>
          </a:prstGeom>
          <a:noFill/>
        </p:spPr>
        <p:txBody>
          <a:bodyPr wrap="none" rtlCol="0">
            <a:spAutoFit/>
          </a:bodyPr>
          <a:lstStyle/>
          <a:p>
            <a:r>
              <a:rPr lang="en-US" sz="2400" dirty="0"/>
              <a:t>Exploration</a:t>
            </a:r>
          </a:p>
        </p:txBody>
      </p:sp>
      <p:sp>
        <p:nvSpPr>
          <p:cNvPr id="13" name="TextBox 12">
            <a:extLst>
              <a:ext uri="{FF2B5EF4-FFF2-40B4-BE49-F238E27FC236}">
                <a16:creationId xmlns:a16="http://schemas.microsoft.com/office/drawing/2014/main" id="{C5CC3E42-E896-E2B6-7047-16BD32289E90}"/>
              </a:ext>
            </a:extLst>
          </p:cNvPr>
          <p:cNvSpPr txBox="1"/>
          <p:nvPr/>
        </p:nvSpPr>
        <p:spPr>
          <a:xfrm>
            <a:off x="286720" y="1496773"/>
            <a:ext cx="6096000" cy="1200329"/>
          </a:xfrm>
          <a:prstGeom prst="rect">
            <a:avLst/>
          </a:prstGeom>
          <a:noFill/>
        </p:spPr>
        <p:txBody>
          <a:bodyPr wrap="square">
            <a:spAutoFit/>
          </a:bodyPr>
          <a:lstStyle/>
          <a:p>
            <a:pPr marL="457200" indent="-457200">
              <a:buFont typeface="Arial" panose="020B0604020202020204" pitchFamily="34" charset="0"/>
              <a:buChar char="•"/>
            </a:pPr>
            <a:r>
              <a:rPr lang="en-US" sz="2400" dirty="0"/>
              <a:t>No prior knowledge of the environment</a:t>
            </a:r>
          </a:p>
          <a:p>
            <a:pPr marL="457200" indent="-457200">
              <a:buFont typeface="Arial" panose="020B0604020202020204" pitchFamily="34" charset="0"/>
              <a:buChar char="•"/>
            </a:pPr>
            <a:r>
              <a:rPr lang="en-US" sz="2400" dirty="0"/>
              <a:t>Continuous Domain (not discrete)</a:t>
            </a:r>
          </a:p>
          <a:p>
            <a:pPr marL="457200" indent="-457200">
              <a:buFont typeface="Arial" panose="020B0604020202020204" pitchFamily="34" charset="0"/>
              <a:buChar char="•"/>
            </a:pPr>
            <a:r>
              <a:rPr lang="en-US" sz="2400" strike="sngStrike" dirty="0"/>
              <a:t>Maximum Likelihood Observations</a:t>
            </a:r>
          </a:p>
        </p:txBody>
      </p:sp>
    </p:spTree>
    <p:extLst>
      <p:ext uri="{BB962C8B-B14F-4D97-AF65-F5344CB8AC3E}">
        <p14:creationId xmlns:p14="http://schemas.microsoft.com/office/powerpoint/2010/main" val="246378660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800E74F-D227-E68F-4DB3-F85FAEC64C23}"/>
              </a:ext>
            </a:extLst>
          </p:cNvPr>
          <p:cNvSpPr>
            <a:spLocks noGrp="1"/>
          </p:cNvSpPr>
          <p:nvPr>
            <p:ph type="sldNum" sz="quarter" idx="12"/>
          </p:nvPr>
        </p:nvSpPr>
        <p:spPr/>
        <p:txBody>
          <a:bodyPr/>
          <a:lstStyle/>
          <a:p>
            <a:fld id="{16DBD0CC-423F-4B58-AFF5-83B6DD233671}" type="slidenum">
              <a:rPr lang="en-IL" smtClean="0"/>
              <a:t>30</a:t>
            </a:fld>
            <a:endParaRPr lang="en-IL"/>
          </a:p>
        </p:txBody>
      </p:sp>
      <p:sp>
        <p:nvSpPr>
          <p:cNvPr id="5" name="TextBox 4">
            <a:extLst>
              <a:ext uri="{FF2B5EF4-FFF2-40B4-BE49-F238E27FC236}">
                <a16:creationId xmlns:a16="http://schemas.microsoft.com/office/drawing/2014/main" id="{4225056A-830E-907E-78D9-C16D3EF991F5}"/>
              </a:ext>
            </a:extLst>
          </p:cNvPr>
          <p:cNvSpPr txBox="1"/>
          <p:nvPr/>
        </p:nvSpPr>
        <p:spPr>
          <a:xfrm>
            <a:off x="373780" y="470169"/>
            <a:ext cx="5194692" cy="707886"/>
          </a:xfrm>
          <a:prstGeom prst="rect">
            <a:avLst/>
          </a:prstGeom>
          <a:noFill/>
        </p:spPr>
        <p:txBody>
          <a:bodyPr wrap="none" rtlCol="1">
            <a:spAutoFit/>
          </a:bodyPr>
          <a:lstStyle/>
          <a:p>
            <a:r>
              <a:rPr lang="en-US" sz="4000" dirty="0"/>
              <a:t>Experimental Evaluation</a:t>
            </a:r>
            <a:endParaRPr lang="he-IL" sz="4000" dirty="0"/>
          </a:p>
        </p:txBody>
      </p:sp>
      <p:sp>
        <p:nvSpPr>
          <p:cNvPr id="8" name="TextBox 7">
            <a:extLst>
              <a:ext uri="{FF2B5EF4-FFF2-40B4-BE49-F238E27FC236}">
                <a16:creationId xmlns:a16="http://schemas.microsoft.com/office/drawing/2014/main" id="{8AB5CE3C-3C3A-2EE1-4F19-71B5BAA4DFA5}"/>
              </a:ext>
            </a:extLst>
          </p:cNvPr>
          <p:cNvSpPr txBox="1"/>
          <p:nvPr/>
        </p:nvSpPr>
        <p:spPr>
          <a:xfrm>
            <a:off x="824866" y="5028603"/>
            <a:ext cx="5871351" cy="1384995"/>
          </a:xfrm>
          <a:prstGeom prst="rect">
            <a:avLst/>
          </a:prstGeom>
          <a:noFill/>
        </p:spPr>
        <p:txBody>
          <a:bodyPr wrap="none" rtlCol="0">
            <a:spAutoFit/>
          </a:bodyPr>
          <a:lstStyle/>
          <a:p>
            <a:pPr marL="285750" indent="-285750">
              <a:buFont typeface="Arial" panose="020B0604020202020204" pitchFamily="34" charset="0"/>
              <a:buChar char="•"/>
            </a:pPr>
            <a:r>
              <a:rPr lang="en-US" sz="2800" dirty="0"/>
              <a:t>Statistical Study (Uniform)</a:t>
            </a:r>
          </a:p>
          <a:p>
            <a:pPr marL="285750" indent="-285750">
              <a:buFont typeface="Arial" panose="020B0604020202020204" pitchFamily="34" charset="0"/>
              <a:buChar char="•"/>
            </a:pPr>
            <a:r>
              <a:rPr lang="en-US" sz="2800" dirty="0"/>
              <a:t>Different Planning Horizons (clusters)</a:t>
            </a:r>
          </a:p>
          <a:p>
            <a:pPr marL="285750" indent="-285750">
              <a:buFont typeface="Arial" panose="020B0604020202020204" pitchFamily="34" charset="0"/>
              <a:buChar char="•"/>
            </a:pPr>
            <a:r>
              <a:rPr lang="en-US" sz="2800" dirty="0"/>
              <a:t>Comparison to related work</a:t>
            </a:r>
          </a:p>
        </p:txBody>
      </p:sp>
      <p:sp>
        <p:nvSpPr>
          <p:cNvPr id="2" name="TextBox 1">
            <a:extLst>
              <a:ext uri="{FF2B5EF4-FFF2-40B4-BE49-F238E27FC236}">
                <a16:creationId xmlns:a16="http://schemas.microsoft.com/office/drawing/2014/main" id="{EA792ED8-12C6-969A-3806-3441583C46AD}"/>
              </a:ext>
            </a:extLst>
          </p:cNvPr>
          <p:cNvSpPr txBox="1"/>
          <p:nvPr/>
        </p:nvSpPr>
        <p:spPr>
          <a:xfrm>
            <a:off x="1991013" y="1290112"/>
            <a:ext cx="1388970" cy="523220"/>
          </a:xfrm>
          <a:prstGeom prst="rect">
            <a:avLst/>
          </a:prstGeom>
          <a:noFill/>
        </p:spPr>
        <p:txBody>
          <a:bodyPr wrap="none" rtlCol="0">
            <a:spAutoFit/>
          </a:bodyPr>
          <a:lstStyle/>
          <a:p>
            <a:r>
              <a:rPr lang="en-US" sz="2800" u="sng" dirty="0"/>
              <a:t>Uniform</a:t>
            </a:r>
          </a:p>
        </p:txBody>
      </p:sp>
      <p:sp>
        <p:nvSpPr>
          <p:cNvPr id="9" name="TextBox 8">
            <a:extLst>
              <a:ext uri="{FF2B5EF4-FFF2-40B4-BE49-F238E27FC236}">
                <a16:creationId xmlns:a16="http://schemas.microsoft.com/office/drawing/2014/main" id="{A4955DD9-3BD9-6D7D-6FC6-5F161585EF7C}"/>
              </a:ext>
            </a:extLst>
          </p:cNvPr>
          <p:cNvSpPr txBox="1"/>
          <p:nvPr/>
        </p:nvSpPr>
        <p:spPr>
          <a:xfrm>
            <a:off x="5865426" y="1291251"/>
            <a:ext cx="957313" cy="523220"/>
          </a:xfrm>
          <a:prstGeom prst="rect">
            <a:avLst/>
          </a:prstGeom>
          <a:noFill/>
        </p:spPr>
        <p:txBody>
          <a:bodyPr wrap="none" rtlCol="0">
            <a:spAutoFit/>
          </a:bodyPr>
          <a:lstStyle/>
          <a:p>
            <a:r>
              <a:rPr lang="en-US" sz="2800" u="sng" dirty="0"/>
              <a:t>Oasis</a:t>
            </a:r>
          </a:p>
        </p:txBody>
      </p:sp>
      <p:sp>
        <p:nvSpPr>
          <p:cNvPr id="10" name="TextBox 9">
            <a:extLst>
              <a:ext uri="{FF2B5EF4-FFF2-40B4-BE49-F238E27FC236}">
                <a16:creationId xmlns:a16="http://schemas.microsoft.com/office/drawing/2014/main" id="{8C578CE4-CAEF-BEBE-E38E-1300697C3121}"/>
              </a:ext>
            </a:extLst>
          </p:cNvPr>
          <p:cNvSpPr txBox="1"/>
          <p:nvPr/>
        </p:nvSpPr>
        <p:spPr>
          <a:xfrm>
            <a:off x="9313395" y="1290112"/>
            <a:ext cx="1337610" cy="523220"/>
          </a:xfrm>
          <a:prstGeom prst="rect">
            <a:avLst/>
          </a:prstGeom>
          <a:noFill/>
        </p:spPr>
        <p:txBody>
          <a:bodyPr wrap="none" rtlCol="0">
            <a:spAutoFit/>
          </a:bodyPr>
          <a:lstStyle/>
          <a:p>
            <a:r>
              <a:rPr lang="en-US" sz="2800" u="sng" dirty="0"/>
              <a:t>Clusters</a:t>
            </a:r>
          </a:p>
        </p:txBody>
      </p:sp>
      <p:pic>
        <p:nvPicPr>
          <p:cNvPr id="6" name="Picture 5">
            <a:extLst>
              <a:ext uri="{FF2B5EF4-FFF2-40B4-BE49-F238E27FC236}">
                <a16:creationId xmlns:a16="http://schemas.microsoft.com/office/drawing/2014/main" id="{79D3A677-F28E-A012-469B-EA07C7DBFB8F}"/>
              </a:ext>
            </a:extLst>
          </p:cNvPr>
          <p:cNvPicPr>
            <a:picLocks noChangeAspect="1"/>
          </p:cNvPicPr>
          <p:nvPr/>
        </p:nvPicPr>
        <p:blipFill>
          <a:blip r:embed="rId3"/>
          <a:stretch>
            <a:fillRect/>
          </a:stretch>
        </p:blipFill>
        <p:spPr>
          <a:xfrm>
            <a:off x="803704" y="1741809"/>
            <a:ext cx="3294946" cy="3138664"/>
          </a:xfrm>
          <a:prstGeom prst="rect">
            <a:avLst/>
          </a:prstGeom>
        </p:spPr>
      </p:pic>
      <p:pic>
        <p:nvPicPr>
          <p:cNvPr id="12" name="Picture 11">
            <a:extLst>
              <a:ext uri="{FF2B5EF4-FFF2-40B4-BE49-F238E27FC236}">
                <a16:creationId xmlns:a16="http://schemas.microsoft.com/office/drawing/2014/main" id="{74DB8AEE-F79C-7044-4F85-A986B98C8CBA}"/>
              </a:ext>
            </a:extLst>
          </p:cNvPr>
          <p:cNvPicPr>
            <a:picLocks noChangeAspect="1"/>
          </p:cNvPicPr>
          <p:nvPr/>
        </p:nvPicPr>
        <p:blipFill>
          <a:blip r:embed="rId4"/>
          <a:stretch>
            <a:fillRect/>
          </a:stretch>
        </p:blipFill>
        <p:spPr>
          <a:xfrm>
            <a:off x="4406216" y="1880183"/>
            <a:ext cx="3069047" cy="3000290"/>
          </a:xfrm>
          <a:prstGeom prst="rect">
            <a:avLst/>
          </a:prstGeom>
        </p:spPr>
      </p:pic>
      <p:pic>
        <p:nvPicPr>
          <p:cNvPr id="14" name="Picture 13">
            <a:extLst>
              <a:ext uri="{FF2B5EF4-FFF2-40B4-BE49-F238E27FC236}">
                <a16:creationId xmlns:a16="http://schemas.microsoft.com/office/drawing/2014/main" id="{E4EFCBC1-8E7E-F4A5-8735-B4FA994BB609}"/>
              </a:ext>
            </a:extLst>
          </p:cNvPr>
          <p:cNvPicPr>
            <a:picLocks noChangeAspect="1"/>
          </p:cNvPicPr>
          <p:nvPr/>
        </p:nvPicPr>
        <p:blipFill>
          <a:blip r:embed="rId5"/>
          <a:stretch>
            <a:fillRect/>
          </a:stretch>
        </p:blipFill>
        <p:spPr>
          <a:xfrm>
            <a:off x="8090700" y="1880183"/>
            <a:ext cx="3018810" cy="3000290"/>
          </a:xfrm>
          <a:prstGeom prst="rect">
            <a:avLst/>
          </a:prstGeom>
        </p:spPr>
      </p:pic>
      <p:sp>
        <p:nvSpPr>
          <p:cNvPr id="15" name="TextBox 14">
            <a:extLst>
              <a:ext uri="{FF2B5EF4-FFF2-40B4-BE49-F238E27FC236}">
                <a16:creationId xmlns:a16="http://schemas.microsoft.com/office/drawing/2014/main" id="{EF143516-7873-CA09-FEF5-F52AABD62A85}"/>
              </a:ext>
            </a:extLst>
          </p:cNvPr>
          <p:cNvSpPr txBox="1"/>
          <p:nvPr/>
        </p:nvSpPr>
        <p:spPr>
          <a:xfrm>
            <a:off x="8797887" y="285503"/>
            <a:ext cx="2756076" cy="369332"/>
          </a:xfrm>
          <a:prstGeom prst="rect">
            <a:avLst/>
          </a:prstGeom>
          <a:noFill/>
        </p:spPr>
        <p:txBody>
          <a:bodyPr wrap="none" rtlCol="0">
            <a:spAutoFit/>
          </a:bodyPr>
          <a:lstStyle/>
          <a:p>
            <a:r>
              <a:rPr lang="en-US" dirty="0">
                <a:solidFill>
                  <a:srgbClr val="FF0000"/>
                </a:solidFill>
              </a:rPr>
              <a:t>Implementation via GTSAM</a:t>
            </a:r>
          </a:p>
        </p:txBody>
      </p:sp>
    </p:spTree>
    <p:extLst>
      <p:ext uri="{BB962C8B-B14F-4D97-AF65-F5344CB8AC3E}">
        <p14:creationId xmlns:p14="http://schemas.microsoft.com/office/powerpoint/2010/main" val="22211394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2FF252D-77BF-93A1-D18B-0FB8784AE8A0}"/>
              </a:ext>
            </a:extLst>
          </p:cNvPr>
          <p:cNvSpPr>
            <a:spLocks noGrp="1"/>
          </p:cNvSpPr>
          <p:nvPr>
            <p:ph type="sldNum" sz="quarter" idx="12"/>
          </p:nvPr>
        </p:nvSpPr>
        <p:spPr/>
        <p:txBody>
          <a:bodyPr/>
          <a:lstStyle/>
          <a:p>
            <a:fld id="{16DBD0CC-423F-4B58-AFF5-83B6DD233671}" type="slidenum">
              <a:rPr lang="en-IL" smtClean="0"/>
              <a:t>31</a:t>
            </a:fld>
            <a:endParaRPr lang="en-IL"/>
          </a:p>
        </p:txBody>
      </p:sp>
      <p:sp>
        <p:nvSpPr>
          <p:cNvPr id="5" name="TextBox 4">
            <a:extLst>
              <a:ext uri="{FF2B5EF4-FFF2-40B4-BE49-F238E27FC236}">
                <a16:creationId xmlns:a16="http://schemas.microsoft.com/office/drawing/2014/main" id="{15376FA0-4C37-61E7-66C7-05A0BB821C64}"/>
              </a:ext>
            </a:extLst>
          </p:cNvPr>
          <p:cNvSpPr txBox="1"/>
          <p:nvPr/>
        </p:nvSpPr>
        <p:spPr>
          <a:xfrm>
            <a:off x="439881" y="478175"/>
            <a:ext cx="9023176" cy="707886"/>
          </a:xfrm>
          <a:prstGeom prst="rect">
            <a:avLst/>
          </a:prstGeom>
          <a:noFill/>
        </p:spPr>
        <p:txBody>
          <a:bodyPr wrap="none" rtlCol="1">
            <a:spAutoFit/>
          </a:bodyPr>
          <a:lstStyle/>
          <a:p>
            <a:r>
              <a:rPr lang="en-US" sz="4000" dirty="0"/>
              <a:t>Statistical Study in “Uniform” Environment</a:t>
            </a:r>
            <a:endParaRPr lang="he-IL" sz="4000" dirty="0"/>
          </a:p>
        </p:txBody>
      </p:sp>
      <p:pic>
        <p:nvPicPr>
          <p:cNvPr id="3" name="Picture 2">
            <a:extLst>
              <a:ext uri="{FF2B5EF4-FFF2-40B4-BE49-F238E27FC236}">
                <a16:creationId xmlns:a16="http://schemas.microsoft.com/office/drawing/2014/main" id="{CCD04668-7643-0878-B827-D67087B746A3}"/>
              </a:ext>
            </a:extLst>
          </p:cNvPr>
          <p:cNvPicPr>
            <a:picLocks noChangeAspect="1"/>
          </p:cNvPicPr>
          <p:nvPr/>
        </p:nvPicPr>
        <p:blipFill>
          <a:blip r:embed="rId2"/>
          <a:stretch>
            <a:fillRect/>
          </a:stretch>
        </p:blipFill>
        <p:spPr>
          <a:xfrm>
            <a:off x="1846731" y="1542533"/>
            <a:ext cx="8297186" cy="3772933"/>
          </a:xfrm>
          <a:prstGeom prst="rect">
            <a:avLst/>
          </a:prstGeom>
        </p:spPr>
      </p:pic>
      <p:sp>
        <p:nvSpPr>
          <p:cNvPr id="2" name="TextBox 1">
            <a:extLst>
              <a:ext uri="{FF2B5EF4-FFF2-40B4-BE49-F238E27FC236}">
                <a16:creationId xmlns:a16="http://schemas.microsoft.com/office/drawing/2014/main" id="{DC3DB1AE-80D0-1328-6D7A-B4E739133A93}"/>
              </a:ext>
            </a:extLst>
          </p:cNvPr>
          <p:cNvSpPr txBox="1"/>
          <p:nvPr/>
        </p:nvSpPr>
        <p:spPr>
          <a:xfrm>
            <a:off x="838200" y="5274925"/>
            <a:ext cx="7411003" cy="1446550"/>
          </a:xfrm>
          <a:prstGeom prst="rect">
            <a:avLst/>
          </a:prstGeom>
          <a:noFill/>
        </p:spPr>
        <p:txBody>
          <a:bodyPr wrap="none" rtlCol="0">
            <a:spAutoFit/>
          </a:bodyPr>
          <a:lstStyle/>
          <a:p>
            <a:pPr marL="285750" indent="-285750">
              <a:buFont typeface="Arial" panose="020B0604020202020204" pitchFamily="34" charset="0"/>
              <a:buChar char="•"/>
            </a:pPr>
            <a:r>
              <a:rPr lang="en-US" sz="2200" dirty="0"/>
              <a:t>30 runs with different noise realizations </a:t>
            </a:r>
          </a:p>
          <a:p>
            <a:pPr marL="285750" indent="-285750">
              <a:buFont typeface="Arial" panose="020B0604020202020204" pitchFamily="34" charset="0"/>
              <a:buChar char="•"/>
            </a:pPr>
            <a:r>
              <a:rPr lang="en-US" sz="2200" dirty="0"/>
              <a:t>Smooth trajectories</a:t>
            </a:r>
          </a:p>
          <a:p>
            <a:pPr marL="285750" indent="-285750">
              <a:buFont typeface="Arial" panose="020B0604020202020204" pitchFamily="34" charset="0"/>
              <a:buChar char="•"/>
            </a:pPr>
            <a:r>
              <a:rPr lang="en-US" sz="2200" dirty="0"/>
              <a:t>Similar loop closure events (pose Index == 100)</a:t>
            </a:r>
          </a:p>
          <a:p>
            <a:pPr marL="285750" indent="-285750">
              <a:buFont typeface="Arial" panose="020B0604020202020204" pitchFamily="34" charset="0"/>
              <a:buChar char="•"/>
            </a:pPr>
            <a:r>
              <a:rPr lang="en-US" sz="2200" dirty="0"/>
              <a:t>Estimation errors are below the square root covariance trace</a:t>
            </a:r>
          </a:p>
        </p:txBody>
      </p:sp>
    </p:spTree>
    <p:extLst>
      <p:ext uri="{BB962C8B-B14F-4D97-AF65-F5344CB8AC3E}">
        <p14:creationId xmlns:p14="http://schemas.microsoft.com/office/powerpoint/2010/main" val="190963777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2FF252D-77BF-93A1-D18B-0FB8784AE8A0}"/>
              </a:ext>
            </a:extLst>
          </p:cNvPr>
          <p:cNvSpPr>
            <a:spLocks noGrp="1"/>
          </p:cNvSpPr>
          <p:nvPr>
            <p:ph type="sldNum" sz="quarter" idx="12"/>
          </p:nvPr>
        </p:nvSpPr>
        <p:spPr/>
        <p:txBody>
          <a:bodyPr/>
          <a:lstStyle/>
          <a:p>
            <a:fld id="{16DBD0CC-423F-4B58-AFF5-83B6DD233671}" type="slidenum">
              <a:rPr lang="en-IL" smtClean="0"/>
              <a:t>32</a:t>
            </a:fld>
            <a:endParaRPr lang="en-IL"/>
          </a:p>
        </p:txBody>
      </p:sp>
      <p:sp>
        <p:nvSpPr>
          <p:cNvPr id="5" name="TextBox 4">
            <a:extLst>
              <a:ext uri="{FF2B5EF4-FFF2-40B4-BE49-F238E27FC236}">
                <a16:creationId xmlns:a16="http://schemas.microsoft.com/office/drawing/2014/main" id="{15376FA0-4C37-61E7-66C7-05A0BB821C64}"/>
              </a:ext>
            </a:extLst>
          </p:cNvPr>
          <p:cNvSpPr txBox="1"/>
          <p:nvPr/>
        </p:nvSpPr>
        <p:spPr>
          <a:xfrm>
            <a:off x="406831" y="183731"/>
            <a:ext cx="8849026" cy="707886"/>
          </a:xfrm>
          <a:prstGeom prst="rect">
            <a:avLst/>
          </a:prstGeom>
          <a:noFill/>
        </p:spPr>
        <p:txBody>
          <a:bodyPr wrap="none" rtlCol="1">
            <a:spAutoFit/>
          </a:bodyPr>
          <a:lstStyle/>
          <a:p>
            <a:r>
              <a:rPr lang="en-US" sz="4000" dirty="0"/>
              <a:t>Experimental Evaluation – Horizon Length</a:t>
            </a:r>
            <a:endParaRPr lang="he-IL" sz="4000" dirty="0"/>
          </a:p>
        </p:txBody>
      </p:sp>
      <p:pic>
        <p:nvPicPr>
          <p:cNvPr id="7" name="Picture 6">
            <a:extLst>
              <a:ext uri="{FF2B5EF4-FFF2-40B4-BE49-F238E27FC236}">
                <a16:creationId xmlns:a16="http://schemas.microsoft.com/office/drawing/2014/main" id="{9D233B6C-F25C-6BF8-E32D-FC292E9309F3}"/>
              </a:ext>
            </a:extLst>
          </p:cNvPr>
          <p:cNvPicPr>
            <a:picLocks noChangeAspect="1"/>
          </p:cNvPicPr>
          <p:nvPr/>
        </p:nvPicPr>
        <p:blipFill>
          <a:blip r:embed="rId3"/>
          <a:stretch>
            <a:fillRect/>
          </a:stretch>
        </p:blipFill>
        <p:spPr>
          <a:xfrm>
            <a:off x="5448208" y="1184465"/>
            <a:ext cx="5905592" cy="2244535"/>
          </a:xfrm>
          <a:prstGeom prst="rect">
            <a:avLst/>
          </a:prstGeom>
        </p:spPr>
      </p:pic>
      <p:pic>
        <p:nvPicPr>
          <p:cNvPr id="9" name="Picture 8">
            <a:extLst>
              <a:ext uri="{FF2B5EF4-FFF2-40B4-BE49-F238E27FC236}">
                <a16:creationId xmlns:a16="http://schemas.microsoft.com/office/drawing/2014/main" id="{B2FE3B70-AA82-4A0F-CBB3-33EDD6842ED4}"/>
              </a:ext>
            </a:extLst>
          </p:cNvPr>
          <p:cNvPicPr>
            <a:picLocks noChangeAspect="1"/>
          </p:cNvPicPr>
          <p:nvPr/>
        </p:nvPicPr>
        <p:blipFill>
          <a:blip r:embed="rId4"/>
          <a:stretch>
            <a:fillRect/>
          </a:stretch>
        </p:blipFill>
        <p:spPr>
          <a:xfrm>
            <a:off x="5488046" y="3725024"/>
            <a:ext cx="6245108" cy="2813888"/>
          </a:xfrm>
          <a:prstGeom prst="rect">
            <a:avLst/>
          </a:prstGeom>
        </p:spPr>
      </p:pic>
      <p:sp>
        <p:nvSpPr>
          <p:cNvPr id="6" name="TextBox 5">
            <a:extLst>
              <a:ext uri="{FF2B5EF4-FFF2-40B4-BE49-F238E27FC236}">
                <a16:creationId xmlns:a16="http://schemas.microsoft.com/office/drawing/2014/main" id="{D6181A9B-584F-BF11-08B4-D84D3B9F0940}"/>
              </a:ext>
            </a:extLst>
          </p:cNvPr>
          <p:cNvSpPr txBox="1"/>
          <p:nvPr/>
        </p:nvSpPr>
        <p:spPr>
          <a:xfrm>
            <a:off x="406831" y="1184465"/>
            <a:ext cx="4264321" cy="1107996"/>
          </a:xfrm>
          <a:prstGeom prst="rect">
            <a:avLst/>
          </a:prstGeom>
          <a:noFill/>
        </p:spPr>
        <p:txBody>
          <a:bodyPr wrap="square" rtlCol="0">
            <a:spAutoFit/>
          </a:bodyPr>
          <a:lstStyle/>
          <a:p>
            <a:pPr marL="285750" indent="-285750">
              <a:buFont typeface="Arial" panose="020B0604020202020204" pitchFamily="34" charset="0"/>
              <a:buChar char="•"/>
            </a:pPr>
            <a:r>
              <a:rPr lang="en-001" sz="2200" dirty="0"/>
              <a:t>Longer horizon makes for better planning but with a significant cost to computation time</a:t>
            </a:r>
            <a:endParaRPr lang="en-US" sz="2200" dirty="0"/>
          </a:p>
        </p:txBody>
      </p:sp>
    </p:spTree>
    <p:extLst>
      <p:ext uri="{BB962C8B-B14F-4D97-AF65-F5344CB8AC3E}">
        <p14:creationId xmlns:p14="http://schemas.microsoft.com/office/powerpoint/2010/main" val="428339937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4D79857-BC95-43F6-119D-041B9BC20CA1}"/>
              </a:ext>
            </a:extLst>
          </p:cNvPr>
          <p:cNvSpPr>
            <a:spLocks noGrp="1"/>
          </p:cNvSpPr>
          <p:nvPr>
            <p:ph type="sldNum" sz="quarter" idx="12"/>
          </p:nvPr>
        </p:nvSpPr>
        <p:spPr/>
        <p:txBody>
          <a:bodyPr/>
          <a:lstStyle/>
          <a:p>
            <a:fld id="{16DBD0CC-423F-4B58-AFF5-83B6DD233671}" type="slidenum">
              <a:rPr lang="en-IL" smtClean="0"/>
              <a:t>33</a:t>
            </a:fld>
            <a:endParaRPr lang="en-IL"/>
          </a:p>
        </p:txBody>
      </p:sp>
      <p:sp>
        <p:nvSpPr>
          <p:cNvPr id="5" name="TextBox 4">
            <a:extLst>
              <a:ext uri="{FF2B5EF4-FFF2-40B4-BE49-F238E27FC236}">
                <a16:creationId xmlns:a16="http://schemas.microsoft.com/office/drawing/2014/main" id="{649B560B-ADBB-BC24-2021-015023626799}"/>
              </a:ext>
            </a:extLst>
          </p:cNvPr>
          <p:cNvSpPr txBox="1"/>
          <p:nvPr/>
        </p:nvSpPr>
        <p:spPr>
          <a:xfrm>
            <a:off x="406831" y="183731"/>
            <a:ext cx="9995429" cy="707886"/>
          </a:xfrm>
          <a:prstGeom prst="rect">
            <a:avLst/>
          </a:prstGeom>
          <a:noFill/>
        </p:spPr>
        <p:txBody>
          <a:bodyPr wrap="none" rtlCol="1">
            <a:spAutoFit/>
          </a:bodyPr>
          <a:lstStyle/>
          <a:p>
            <a:r>
              <a:rPr lang="en-US" sz="4000" dirty="0"/>
              <a:t>Experimental Evaluation – Method Comparison</a:t>
            </a:r>
            <a:endParaRPr lang="he-IL" sz="4000" dirty="0"/>
          </a:p>
        </p:txBody>
      </p:sp>
      <p:pic>
        <p:nvPicPr>
          <p:cNvPr id="7" name="Picture 6">
            <a:extLst>
              <a:ext uri="{FF2B5EF4-FFF2-40B4-BE49-F238E27FC236}">
                <a16:creationId xmlns:a16="http://schemas.microsoft.com/office/drawing/2014/main" id="{F634DFCF-9591-1DA9-BBAD-1F159C3F66D0}"/>
              </a:ext>
            </a:extLst>
          </p:cNvPr>
          <p:cNvPicPr>
            <a:picLocks noChangeAspect="1"/>
          </p:cNvPicPr>
          <p:nvPr/>
        </p:nvPicPr>
        <p:blipFill>
          <a:blip r:embed="rId3"/>
          <a:stretch>
            <a:fillRect/>
          </a:stretch>
        </p:blipFill>
        <p:spPr>
          <a:xfrm>
            <a:off x="2155863" y="2917824"/>
            <a:ext cx="9753600" cy="971550"/>
          </a:xfrm>
          <a:prstGeom prst="rect">
            <a:avLst/>
          </a:prstGeom>
        </p:spPr>
      </p:pic>
      <p:pic>
        <p:nvPicPr>
          <p:cNvPr id="9" name="Picture 8">
            <a:extLst>
              <a:ext uri="{FF2B5EF4-FFF2-40B4-BE49-F238E27FC236}">
                <a16:creationId xmlns:a16="http://schemas.microsoft.com/office/drawing/2014/main" id="{DB74414C-A44E-3A12-DC3E-08D0D2A50F16}"/>
              </a:ext>
            </a:extLst>
          </p:cNvPr>
          <p:cNvPicPr>
            <a:picLocks noChangeAspect="1"/>
          </p:cNvPicPr>
          <p:nvPr/>
        </p:nvPicPr>
        <p:blipFill>
          <a:blip r:embed="rId4"/>
          <a:stretch>
            <a:fillRect/>
          </a:stretch>
        </p:blipFill>
        <p:spPr>
          <a:xfrm>
            <a:off x="2155863" y="4296692"/>
            <a:ext cx="7210425" cy="895350"/>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68A787E5-701A-E506-D0A0-93E672222284}"/>
                  </a:ext>
                </a:extLst>
              </p:cNvPr>
              <p:cNvSpPr txBox="1"/>
              <p:nvPr/>
            </p:nvSpPr>
            <p:spPr>
              <a:xfrm>
                <a:off x="767791" y="5642473"/>
                <a:ext cx="743280"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001" sz="2800" i="1" dirty="0">
                          <a:latin typeface="Cambria Math" panose="02040503050406030204" pitchFamily="18" charset="0"/>
                        </a:rPr>
                        <m:t>𝐷𝑃</m:t>
                      </m:r>
                    </m:oMath>
                  </m:oMathPara>
                </a14:m>
                <a:endParaRPr lang="en-US" sz="2800" i="1" dirty="0">
                  <a:latin typeface="Cambria Math" panose="02040503050406030204" pitchFamily="18" charset="0"/>
                </a:endParaRPr>
              </a:p>
            </p:txBody>
          </p:sp>
        </mc:Choice>
        <mc:Fallback xmlns="">
          <p:sp>
            <p:nvSpPr>
              <p:cNvPr id="10" name="TextBox 9">
                <a:extLst>
                  <a:ext uri="{FF2B5EF4-FFF2-40B4-BE49-F238E27FC236}">
                    <a16:creationId xmlns:a16="http://schemas.microsoft.com/office/drawing/2014/main" id="{68A787E5-701A-E506-D0A0-93E672222284}"/>
                  </a:ext>
                </a:extLst>
              </p:cNvPr>
              <p:cNvSpPr txBox="1">
                <a:spLocks noRot="1" noChangeAspect="1" noMove="1" noResize="1" noEditPoints="1" noAdjustHandles="1" noChangeArrowheads="1" noChangeShapeType="1" noTextEdit="1"/>
              </p:cNvSpPr>
              <p:nvPr/>
            </p:nvSpPr>
            <p:spPr>
              <a:xfrm>
                <a:off x="767791" y="5642473"/>
                <a:ext cx="743280" cy="523220"/>
              </a:xfrm>
              <a:prstGeom prst="rect">
                <a:avLst/>
              </a:prstGeom>
              <a:blipFill>
                <a:blip r:embed="rId5"/>
                <a:stretch>
                  <a:fillRect/>
                </a:stretch>
              </a:blipFill>
            </p:spPr>
            <p:txBody>
              <a:bodyPr/>
              <a:lstStyle/>
              <a:p>
                <a:r>
                  <a:rPr lang="en-US">
                    <a:noFill/>
                  </a:rPr>
                  <a:t> </a:t>
                </a:r>
              </a:p>
            </p:txBody>
          </p:sp>
        </mc:Fallback>
      </mc:AlternateContent>
      <p:pic>
        <p:nvPicPr>
          <p:cNvPr id="12" name="Picture 11">
            <a:extLst>
              <a:ext uri="{FF2B5EF4-FFF2-40B4-BE49-F238E27FC236}">
                <a16:creationId xmlns:a16="http://schemas.microsoft.com/office/drawing/2014/main" id="{FCC7AE3D-1655-B6B6-3C4D-8E26AF931B4B}"/>
              </a:ext>
            </a:extLst>
          </p:cNvPr>
          <p:cNvPicPr>
            <a:picLocks noChangeAspect="1"/>
          </p:cNvPicPr>
          <p:nvPr/>
        </p:nvPicPr>
        <p:blipFill>
          <a:blip r:embed="rId6"/>
          <a:stretch>
            <a:fillRect/>
          </a:stretch>
        </p:blipFill>
        <p:spPr>
          <a:xfrm>
            <a:off x="1912772" y="1060811"/>
            <a:ext cx="9458325" cy="1504950"/>
          </a:xfrm>
          <a:prstGeom prst="rect">
            <a:avLst/>
          </a:prstGeom>
        </p:spPr>
      </p:pic>
      <p:cxnSp>
        <p:nvCxnSpPr>
          <p:cNvPr id="3" name="Straight Connector 2">
            <a:extLst>
              <a:ext uri="{FF2B5EF4-FFF2-40B4-BE49-F238E27FC236}">
                <a16:creationId xmlns:a16="http://schemas.microsoft.com/office/drawing/2014/main" id="{422AB7D2-8E24-9B00-4E63-6CA37DDDFA47}"/>
              </a:ext>
            </a:extLst>
          </p:cNvPr>
          <p:cNvCxnSpPr/>
          <p:nvPr/>
        </p:nvCxnSpPr>
        <p:spPr>
          <a:xfrm>
            <a:off x="881349" y="2787268"/>
            <a:ext cx="10697379"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4D0E1A8D-84F6-0AE7-220E-D967A681D4CB}"/>
              </a:ext>
            </a:extLst>
          </p:cNvPr>
          <p:cNvCxnSpPr/>
          <p:nvPr/>
        </p:nvCxnSpPr>
        <p:spPr>
          <a:xfrm>
            <a:off x="881349" y="4129490"/>
            <a:ext cx="10697379"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BB814B82-F501-E9DA-9DF1-4A6014CAADD7}"/>
              </a:ext>
            </a:extLst>
          </p:cNvPr>
          <p:cNvCxnSpPr/>
          <p:nvPr/>
        </p:nvCxnSpPr>
        <p:spPr>
          <a:xfrm>
            <a:off x="881349" y="5339509"/>
            <a:ext cx="10697379"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B84F800-4F75-D699-C0F1-AF329885721E}"/>
                  </a:ext>
                </a:extLst>
              </p:cNvPr>
              <p:cNvSpPr txBox="1"/>
              <p:nvPr/>
            </p:nvSpPr>
            <p:spPr>
              <a:xfrm>
                <a:off x="712582" y="1764843"/>
                <a:ext cx="925831"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001" sz="2800" b="0" i="1" smtClean="0">
                          <a:latin typeface="Cambria Math" panose="02040503050406030204" pitchFamily="18" charset="0"/>
                        </a:rPr>
                        <m:t>𝐺𝐵𝑆</m:t>
                      </m:r>
                    </m:oMath>
                  </m:oMathPara>
                </a14:m>
                <a:endParaRPr lang="en-US" sz="2800" dirty="0"/>
              </a:p>
            </p:txBody>
          </p:sp>
        </mc:Choice>
        <mc:Fallback xmlns="">
          <p:sp>
            <p:nvSpPr>
              <p:cNvPr id="6" name="TextBox 5">
                <a:extLst>
                  <a:ext uri="{FF2B5EF4-FFF2-40B4-BE49-F238E27FC236}">
                    <a16:creationId xmlns:a16="http://schemas.microsoft.com/office/drawing/2014/main" id="{DB84F800-4F75-D699-C0F1-AF329885721E}"/>
                  </a:ext>
                </a:extLst>
              </p:cNvPr>
              <p:cNvSpPr txBox="1">
                <a:spLocks noRot="1" noChangeAspect="1" noMove="1" noResize="1" noEditPoints="1" noAdjustHandles="1" noChangeArrowheads="1" noChangeShapeType="1" noTextEdit="1"/>
              </p:cNvSpPr>
              <p:nvPr/>
            </p:nvSpPr>
            <p:spPr>
              <a:xfrm>
                <a:off x="712582" y="1764843"/>
                <a:ext cx="925831" cy="523220"/>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C86D4C8C-FC27-1762-1A64-FE05A8DB0794}"/>
                  </a:ext>
                </a:extLst>
              </p:cNvPr>
              <p:cNvSpPr txBox="1"/>
              <p:nvPr/>
            </p:nvSpPr>
            <p:spPr>
              <a:xfrm>
                <a:off x="216849" y="3193589"/>
                <a:ext cx="1857367"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001" sz="2800" b="0" i="1" smtClean="0">
                          <a:latin typeface="Cambria Math" panose="02040503050406030204" pitchFamily="18" charset="0"/>
                        </a:rPr>
                        <m:t>𝐺𝐵𝑆</m:t>
                      </m:r>
                      <m:r>
                        <a:rPr lang="en-001" sz="2800" b="0" i="1" smtClean="0">
                          <a:latin typeface="Cambria Math" panose="02040503050406030204" pitchFamily="18" charset="0"/>
                        </a:rPr>
                        <m:t>−</m:t>
                      </m:r>
                      <m:r>
                        <a:rPr lang="en-001" sz="2800" b="0" i="1" smtClean="0">
                          <a:latin typeface="Cambria Math" panose="02040503050406030204" pitchFamily="18" charset="0"/>
                        </a:rPr>
                        <m:t>𝑀𝐿</m:t>
                      </m:r>
                    </m:oMath>
                  </m:oMathPara>
                </a14:m>
                <a:endParaRPr lang="en-US" sz="2800" dirty="0"/>
              </a:p>
            </p:txBody>
          </p:sp>
        </mc:Choice>
        <mc:Fallback xmlns="">
          <p:sp>
            <p:nvSpPr>
              <p:cNvPr id="14" name="TextBox 13">
                <a:extLst>
                  <a:ext uri="{FF2B5EF4-FFF2-40B4-BE49-F238E27FC236}">
                    <a16:creationId xmlns:a16="http://schemas.microsoft.com/office/drawing/2014/main" id="{C86D4C8C-FC27-1762-1A64-FE05A8DB0794}"/>
                  </a:ext>
                </a:extLst>
              </p:cNvPr>
              <p:cNvSpPr txBox="1">
                <a:spLocks noRot="1" noChangeAspect="1" noMove="1" noResize="1" noEditPoints="1" noAdjustHandles="1" noChangeArrowheads="1" noChangeShapeType="1" noTextEdit="1"/>
              </p:cNvSpPr>
              <p:nvPr/>
            </p:nvSpPr>
            <p:spPr>
              <a:xfrm>
                <a:off x="216849" y="3193589"/>
                <a:ext cx="1857367" cy="523220"/>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8EEE004E-B235-7120-E4A8-101D13697C92}"/>
                  </a:ext>
                </a:extLst>
              </p:cNvPr>
              <p:cNvSpPr txBox="1"/>
              <p:nvPr/>
            </p:nvSpPr>
            <p:spPr>
              <a:xfrm>
                <a:off x="640448" y="4497212"/>
                <a:ext cx="997966"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001" sz="2800" b="0" i="1" smtClean="0">
                          <a:latin typeface="Cambria Math" panose="02040503050406030204" pitchFamily="18" charset="0"/>
                        </a:rPr>
                        <m:t>𝐶𝑁𝑈</m:t>
                      </m:r>
                    </m:oMath>
                  </m:oMathPara>
                </a14:m>
                <a:endParaRPr lang="en-US" sz="2800" dirty="0"/>
              </a:p>
            </p:txBody>
          </p:sp>
        </mc:Choice>
        <mc:Fallback xmlns="">
          <p:sp>
            <p:nvSpPr>
              <p:cNvPr id="16" name="TextBox 15">
                <a:extLst>
                  <a:ext uri="{FF2B5EF4-FFF2-40B4-BE49-F238E27FC236}">
                    <a16:creationId xmlns:a16="http://schemas.microsoft.com/office/drawing/2014/main" id="{8EEE004E-B235-7120-E4A8-101D13697C92}"/>
                  </a:ext>
                </a:extLst>
              </p:cNvPr>
              <p:cNvSpPr txBox="1">
                <a:spLocks noRot="1" noChangeAspect="1" noMove="1" noResize="1" noEditPoints="1" noAdjustHandles="1" noChangeArrowheads="1" noChangeShapeType="1" noTextEdit="1"/>
              </p:cNvSpPr>
              <p:nvPr/>
            </p:nvSpPr>
            <p:spPr>
              <a:xfrm>
                <a:off x="640448" y="4497212"/>
                <a:ext cx="997966" cy="523220"/>
              </a:xfrm>
              <a:prstGeom prst="rect">
                <a:avLst/>
              </a:prstGeom>
              <a:blipFill>
                <a:blip r:embed="rId9"/>
                <a:stretch>
                  <a:fillRect/>
                </a:stretch>
              </a:blipFill>
            </p:spPr>
            <p:txBody>
              <a:bodyPr/>
              <a:lstStyle/>
              <a:p>
                <a:r>
                  <a:rPr lang="en-US">
                    <a:noFill/>
                  </a:rPr>
                  <a:t> </a:t>
                </a:r>
              </a:p>
            </p:txBody>
          </p:sp>
        </mc:Fallback>
      </mc:AlternateContent>
      <p:cxnSp>
        <p:nvCxnSpPr>
          <p:cNvPr id="17" name="Straight Connector 16">
            <a:extLst>
              <a:ext uri="{FF2B5EF4-FFF2-40B4-BE49-F238E27FC236}">
                <a16:creationId xmlns:a16="http://schemas.microsoft.com/office/drawing/2014/main" id="{932A2024-799A-2EBA-B553-119721901094}"/>
              </a:ext>
            </a:extLst>
          </p:cNvPr>
          <p:cNvCxnSpPr>
            <a:cxnSpLocks/>
          </p:cNvCxnSpPr>
          <p:nvPr/>
        </p:nvCxnSpPr>
        <p:spPr>
          <a:xfrm>
            <a:off x="2155863" y="1277957"/>
            <a:ext cx="0" cy="4918305"/>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pic>
        <p:nvPicPr>
          <p:cNvPr id="20" name="Picture 19">
            <a:extLst>
              <a:ext uri="{FF2B5EF4-FFF2-40B4-BE49-F238E27FC236}">
                <a16:creationId xmlns:a16="http://schemas.microsoft.com/office/drawing/2014/main" id="{0BE90D39-2C3C-0968-7A0D-0EB75EFF4ACF}"/>
              </a:ext>
            </a:extLst>
          </p:cNvPr>
          <p:cNvPicPr>
            <a:picLocks noChangeAspect="1"/>
          </p:cNvPicPr>
          <p:nvPr/>
        </p:nvPicPr>
        <p:blipFill>
          <a:blip r:embed="rId10"/>
          <a:stretch>
            <a:fillRect/>
          </a:stretch>
        </p:blipFill>
        <p:spPr>
          <a:xfrm>
            <a:off x="2261123" y="5443956"/>
            <a:ext cx="8810826" cy="926642"/>
          </a:xfrm>
          <a:prstGeom prst="rect">
            <a:avLst/>
          </a:prstGeom>
        </p:spPr>
      </p:pic>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27734271-D6A4-CC45-3BF1-5EAEFCE07EFC}"/>
                  </a:ext>
                </a:extLst>
              </p:cNvPr>
              <p:cNvSpPr txBox="1"/>
              <p:nvPr/>
            </p:nvSpPr>
            <p:spPr>
              <a:xfrm>
                <a:off x="10483907" y="433370"/>
                <a:ext cx="1660647" cy="147732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001" b="0" i="1" smtClean="0">
                          <a:solidFill>
                            <a:srgbClr val="FF0000"/>
                          </a:solidFill>
                          <a:latin typeface="Cambria Math" panose="02040503050406030204" pitchFamily="18" charset="0"/>
                        </a:rPr>
                        <m:t>𝛽</m:t>
                      </m:r>
                      <m:r>
                        <a:rPr lang="en-001" b="0" i="1" smtClean="0">
                          <a:solidFill>
                            <a:srgbClr val="FF0000"/>
                          </a:solidFill>
                          <a:latin typeface="Cambria Math" panose="02040503050406030204" pitchFamily="18" charset="0"/>
                        </a:rPr>
                        <m:t>≈</m:t>
                      </m:r>
                      <m:sSup>
                        <m:sSupPr>
                          <m:ctrlPr>
                            <a:rPr lang="en-001" b="0" i="1" smtClean="0">
                              <a:solidFill>
                                <a:srgbClr val="FF0000"/>
                              </a:solidFill>
                              <a:latin typeface="Cambria Math" panose="02040503050406030204" pitchFamily="18" charset="0"/>
                            </a:rPr>
                          </m:ctrlPr>
                        </m:sSupPr>
                        <m:e>
                          <m:r>
                            <a:rPr lang="en-001" b="0" i="1" smtClean="0">
                              <a:solidFill>
                                <a:srgbClr val="FF0000"/>
                              </a:solidFill>
                              <a:latin typeface="Cambria Math" panose="02040503050406030204" pitchFamily="18" charset="0"/>
                            </a:rPr>
                            <m:t>69</m:t>
                          </m:r>
                        </m:e>
                        <m:sup>
                          <m:r>
                            <a:rPr lang="en-001" b="0" i="1" smtClean="0">
                              <a:solidFill>
                                <a:srgbClr val="FF0000"/>
                              </a:solidFill>
                              <a:latin typeface="Cambria Math" panose="02040503050406030204" pitchFamily="18" charset="0"/>
                            </a:rPr>
                            <m:t>2</m:t>
                          </m:r>
                        </m:sup>
                      </m:sSup>
                      <m:d>
                        <m:dPr>
                          <m:begChr m:val="["/>
                          <m:endChr m:val="]"/>
                          <m:ctrlPr>
                            <a:rPr lang="en-001" b="0" i="1" smtClean="0">
                              <a:solidFill>
                                <a:srgbClr val="FF0000"/>
                              </a:solidFill>
                              <a:latin typeface="Cambria Math" panose="02040503050406030204" pitchFamily="18" charset="0"/>
                            </a:rPr>
                          </m:ctrlPr>
                        </m:dPr>
                        <m:e>
                          <m:sSup>
                            <m:sSupPr>
                              <m:ctrlPr>
                                <a:rPr lang="en-001" b="0" i="1" smtClean="0">
                                  <a:solidFill>
                                    <a:srgbClr val="FF0000"/>
                                  </a:solidFill>
                                  <a:latin typeface="Cambria Math" panose="02040503050406030204" pitchFamily="18" charset="0"/>
                                </a:rPr>
                              </m:ctrlPr>
                            </m:sSupPr>
                            <m:e>
                              <m:r>
                                <a:rPr lang="en-001" b="0" i="1" smtClean="0">
                                  <a:solidFill>
                                    <a:srgbClr val="FF0000"/>
                                  </a:solidFill>
                                  <a:latin typeface="Cambria Math" panose="02040503050406030204" pitchFamily="18" charset="0"/>
                                </a:rPr>
                                <m:t>𝑚</m:t>
                              </m:r>
                            </m:e>
                            <m:sup>
                              <m:r>
                                <a:rPr lang="en-001" b="0" i="1" smtClean="0">
                                  <a:solidFill>
                                    <a:srgbClr val="FF0000"/>
                                  </a:solidFill>
                                  <a:latin typeface="Cambria Math" panose="02040503050406030204" pitchFamily="18" charset="0"/>
                                </a:rPr>
                                <m:t>2</m:t>
                              </m:r>
                            </m:sup>
                          </m:sSup>
                        </m:e>
                      </m:d>
                    </m:oMath>
                  </m:oMathPara>
                </a14:m>
                <a:endParaRPr lang="en-001" b="0" dirty="0">
                  <a:solidFill>
                    <a:srgbClr val="FF0000"/>
                  </a:solidFill>
                </a:endParaRPr>
              </a:p>
              <a:p>
                <a:pPr/>
                <a14:m>
                  <m:oMathPara xmlns:m="http://schemas.openxmlformats.org/officeDocument/2006/math">
                    <m:oMathParaPr>
                      <m:jc m:val="centerGroup"/>
                    </m:oMathParaPr>
                    <m:oMath xmlns:m="http://schemas.openxmlformats.org/officeDocument/2006/math">
                      <m:r>
                        <a:rPr lang="en-001" b="0" i="1" smtClean="0">
                          <a:solidFill>
                            <a:srgbClr val="FF0000"/>
                          </a:solidFill>
                          <a:latin typeface="Cambria Math" panose="02040503050406030204" pitchFamily="18" charset="0"/>
                        </a:rPr>
                        <m:t>𝐿</m:t>
                      </m:r>
                      <m:r>
                        <a:rPr lang="en-001" b="0" i="1" smtClean="0">
                          <a:solidFill>
                            <a:srgbClr val="FF0000"/>
                          </a:solidFill>
                          <a:latin typeface="Cambria Math" panose="02040503050406030204" pitchFamily="18" charset="0"/>
                        </a:rPr>
                        <m:t>=</m:t>
                      </m:r>
                      <m:r>
                        <a:rPr lang="en-001" b="0" i="1" smtClean="0">
                          <a:solidFill>
                            <a:srgbClr val="FF0000"/>
                          </a:solidFill>
                          <a:latin typeface="Cambria Math" panose="02040503050406030204" pitchFamily="18" charset="0"/>
                        </a:rPr>
                        <m:t>5</m:t>
                      </m:r>
                    </m:oMath>
                  </m:oMathPara>
                </a14:m>
                <a:endParaRPr lang="en-001" b="0" dirty="0">
                  <a:solidFill>
                    <a:srgbClr val="FF0000"/>
                  </a:solidFill>
                </a:endParaRPr>
              </a:p>
              <a:p>
                <a:pPr/>
                <a14:m>
                  <m:oMathPara xmlns:m="http://schemas.openxmlformats.org/officeDocument/2006/math">
                    <m:oMathParaPr>
                      <m:jc m:val="centerGroup"/>
                    </m:oMathParaPr>
                    <m:oMath xmlns:m="http://schemas.openxmlformats.org/officeDocument/2006/math">
                      <m:sSub>
                        <m:sSubPr>
                          <m:ctrlPr>
                            <a:rPr lang="en-001" b="0" i="1" smtClean="0">
                              <a:solidFill>
                                <a:srgbClr val="FF0000"/>
                              </a:solidFill>
                              <a:latin typeface="Cambria Math" panose="02040503050406030204" pitchFamily="18" charset="0"/>
                            </a:rPr>
                          </m:ctrlPr>
                        </m:sSubPr>
                        <m:e>
                          <m:r>
                            <a:rPr lang="en-001" b="0" i="1" smtClean="0">
                              <a:solidFill>
                                <a:srgbClr val="FF0000"/>
                              </a:solidFill>
                              <a:latin typeface="Cambria Math" panose="02040503050406030204" pitchFamily="18" charset="0"/>
                            </a:rPr>
                            <m:t>𝑀</m:t>
                          </m:r>
                        </m:e>
                        <m:sub>
                          <m:r>
                            <a:rPr lang="en-001" b="0" i="1" smtClean="0">
                              <a:solidFill>
                                <a:srgbClr val="FF0000"/>
                              </a:solidFill>
                              <a:latin typeface="Cambria Math" panose="02040503050406030204" pitchFamily="18" charset="0"/>
                            </a:rPr>
                            <m:t>𝑢</m:t>
                          </m:r>
                        </m:sub>
                      </m:sSub>
                      <m:r>
                        <a:rPr lang="en-001" b="0" i="1" smtClean="0">
                          <a:solidFill>
                            <a:srgbClr val="FF0000"/>
                          </a:solidFill>
                          <a:latin typeface="Cambria Math" panose="02040503050406030204" pitchFamily="18" charset="0"/>
                        </a:rPr>
                        <m:t>=</m:t>
                      </m:r>
                      <m:r>
                        <a:rPr lang="en-001" b="0" i="1" smtClean="0">
                          <a:solidFill>
                            <a:srgbClr val="FF0000"/>
                          </a:solidFill>
                          <a:latin typeface="Cambria Math" panose="02040503050406030204" pitchFamily="18" charset="0"/>
                        </a:rPr>
                        <m:t>0</m:t>
                      </m:r>
                      <m:r>
                        <a:rPr lang="en-001" b="0" i="1" smtClean="0">
                          <a:solidFill>
                            <a:srgbClr val="FF0000"/>
                          </a:solidFill>
                          <a:latin typeface="Cambria Math" panose="02040503050406030204" pitchFamily="18" charset="0"/>
                        </a:rPr>
                        <m:t>.</m:t>
                      </m:r>
                      <m:r>
                        <a:rPr lang="en-001" b="0" i="1" smtClean="0">
                          <a:solidFill>
                            <a:srgbClr val="FF0000"/>
                          </a:solidFill>
                          <a:latin typeface="Cambria Math" panose="02040503050406030204" pitchFamily="18" charset="0"/>
                        </a:rPr>
                        <m:t>1</m:t>
                      </m:r>
                    </m:oMath>
                  </m:oMathPara>
                </a14:m>
                <a:endParaRPr lang="en-001" b="0" i="1" dirty="0">
                  <a:solidFill>
                    <a:srgbClr val="FF0000"/>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001" b="0" i="1" smtClean="0">
                              <a:solidFill>
                                <a:srgbClr val="FF0000"/>
                              </a:solidFill>
                              <a:latin typeface="Cambria Math" panose="02040503050406030204" pitchFamily="18" charset="0"/>
                            </a:rPr>
                          </m:ctrlPr>
                        </m:sSubPr>
                        <m:e>
                          <m:r>
                            <a:rPr lang="en-001" b="0" i="1" smtClean="0">
                              <a:solidFill>
                                <a:srgbClr val="FF0000"/>
                              </a:solidFill>
                              <a:latin typeface="Cambria Math" panose="02040503050406030204" pitchFamily="18" charset="0"/>
                            </a:rPr>
                            <m:t>𝛼</m:t>
                          </m:r>
                        </m:e>
                        <m:sub>
                          <m:r>
                            <a:rPr lang="en-001" b="0" i="1" smtClean="0">
                              <a:solidFill>
                                <a:srgbClr val="FF0000"/>
                              </a:solidFill>
                              <a:latin typeface="Cambria Math" panose="02040503050406030204" pitchFamily="18" charset="0"/>
                            </a:rPr>
                            <m:t>𝐿𝐵</m:t>
                          </m:r>
                        </m:sub>
                      </m:sSub>
                      <m:r>
                        <a:rPr lang="en-001" b="0" i="1" smtClean="0">
                          <a:solidFill>
                            <a:srgbClr val="FF0000"/>
                          </a:solidFill>
                          <a:latin typeface="Cambria Math" panose="02040503050406030204" pitchFamily="18" charset="0"/>
                        </a:rPr>
                        <m:t>=</m:t>
                      </m:r>
                      <m:r>
                        <a:rPr lang="en-001" b="0" i="1" smtClean="0">
                          <a:solidFill>
                            <a:srgbClr val="FF0000"/>
                          </a:solidFill>
                          <a:latin typeface="Cambria Math" panose="02040503050406030204" pitchFamily="18" charset="0"/>
                        </a:rPr>
                        <m:t>0</m:t>
                      </m:r>
                      <m:r>
                        <a:rPr lang="en-001" b="0" i="1" smtClean="0">
                          <a:solidFill>
                            <a:srgbClr val="FF0000"/>
                          </a:solidFill>
                          <a:latin typeface="Cambria Math" panose="02040503050406030204" pitchFamily="18" charset="0"/>
                        </a:rPr>
                        <m:t>.</m:t>
                      </m:r>
                      <m:r>
                        <a:rPr lang="en-001" b="0" i="1" smtClean="0">
                          <a:solidFill>
                            <a:srgbClr val="FF0000"/>
                          </a:solidFill>
                          <a:latin typeface="Cambria Math" panose="02040503050406030204" pitchFamily="18" charset="0"/>
                        </a:rPr>
                        <m:t>6</m:t>
                      </m:r>
                    </m:oMath>
                  </m:oMathPara>
                </a14:m>
                <a:endParaRPr lang="en-001" b="0" dirty="0">
                  <a:solidFill>
                    <a:srgbClr val="FF0000"/>
                  </a:solidFill>
                </a:endParaRPr>
              </a:p>
              <a:p>
                <a:endParaRPr lang="en-US" dirty="0">
                  <a:solidFill>
                    <a:srgbClr val="FF0000"/>
                  </a:solidFill>
                </a:endParaRPr>
              </a:p>
            </p:txBody>
          </p:sp>
        </mc:Choice>
        <mc:Fallback xmlns="">
          <p:sp>
            <p:nvSpPr>
              <p:cNvPr id="21" name="TextBox 20">
                <a:extLst>
                  <a:ext uri="{FF2B5EF4-FFF2-40B4-BE49-F238E27FC236}">
                    <a16:creationId xmlns:a16="http://schemas.microsoft.com/office/drawing/2014/main" id="{27734271-D6A4-CC45-3BF1-5EAEFCE07EFC}"/>
                  </a:ext>
                </a:extLst>
              </p:cNvPr>
              <p:cNvSpPr txBox="1">
                <a:spLocks noRot="1" noChangeAspect="1" noMove="1" noResize="1" noEditPoints="1" noAdjustHandles="1" noChangeArrowheads="1" noChangeShapeType="1" noTextEdit="1"/>
              </p:cNvSpPr>
              <p:nvPr/>
            </p:nvSpPr>
            <p:spPr>
              <a:xfrm>
                <a:off x="10483907" y="433370"/>
                <a:ext cx="1660647" cy="1477328"/>
              </a:xfrm>
              <a:prstGeom prst="rect">
                <a:avLst/>
              </a:prstGeom>
              <a:blipFill>
                <a:blip r:embed="rId11"/>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7837925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D4ED71-2746-3383-4E9A-E9D20AEFFDEA}"/>
              </a:ext>
            </a:extLst>
          </p:cNvPr>
          <p:cNvSpPr>
            <a:spLocks noGrp="1"/>
          </p:cNvSpPr>
          <p:nvPr>
            <p:ph type="sldNum" sz="quarter" idx="12"/>
          </p:nvPr>
        </p:nvSpPr>
        <p:spPr/>
        <p:txBody>
          <a:bodyPr/>
          <a:lstStyle/>
          <a:p>
            <a:fld id="{16DBD0CC-423F-4B58-AFF5-83B6DD233671}" type="slidenum">
              <a:rPr lang="en-IL" smtClean="0"/>
              <a:t>34</a:t>
            </a:fld>
            <a:endParaRPr lang="en-IL"/>
          </a:p>
        </p:txBody>
      </p:sp>
      <p:pic>
        <p:nvPicPr>
          <p:cNvPr id="6" name="Picture 5">
            <a:extLst>
              <a:ext uri="{FF2B5EF4-FFF2-40B4-BE49-F238E27FC236}">
                <a16:creationId xmlns:a16="http://schemas.microsoft.com/office/drawing/2014/main" id="{44AD2B39-51B5-DDCE-FF14-ABF04E06ECA9}"/>
              </a:ext>
            </a:extLst>
          </p:cNvPr>
          <p:cNvPicPr>
            <a:picLocks noChangeAspect="1"/>
          </p:cNvPicPr>
          <p:nvPr/>
        </p:nvPicPr>
        <p:blipFill>
          <a:blip r:embed="rId2"/>
          <a:stretch>
            <a:fillRect/>
          </a:stretch>
        </p:blipFill>
        <p:spPr>
          <a:xfrm>
            <a:off x="4377045" y="1296553"/>
            <a:ext cx="7408124" cy="5059797"/>
          </a:xfrm>
          <a:prstGeom prst="rect">
            <a:avLst/>
          </a:prstGeom>
        </p:spPr>
      </p:pic>
      <p:sp>
        <p:nvSpPr>
          <p:cNvPr id="11" name="TextBox 10">
            <a:extLst>
              <a:ext uri="{FF2B5EF4-FFF2-40B4-BE49-F238E27FC236}">
                <a16:creationId xmlns:a16="http://schemas.microsoft.com/office/drawing/2014/main" id="{BB3F6658-5C31-5BF8-6296-4EC1E8B399A1}"/>
              </a:ext>
            </a:extLst>
          </p:cNvPr>
          <p:cNvSpPr txBox="1"/>
          <p:nvPr/>
        </p:nvSpPr>
        <p:spPr>
          <a:xfrm>
            <a:off x="406831" y="183731"/>
            <a:ext cx="7324826" cy="707886"/>
          </a:xfrm>
          <a:prstGeom prst="rect">
            <a:avLst/>
          </a:prstGeom>
          <a:noFill/>
        </p:spPr>
        <p:txBody>
          <a:bodyPr wrap="none" rtlCol="1">
            <a:spAutoFit/>
          </a:bodyPr>
          <a:lstStyle/>
          <a:p>
            <a:r>
              <a:rPr lang="en-US" sz="4000" dirty="0"/>
              <a:t>Experimental Evaluation - Uniform</a:t>
            </a:r>
            <a:endParaRPr lang="he-IL" sz="4000" dirty="0"/>
          </a:p>
        </p:txBody>
      </p:sp>
      <p:sp>
        <p:nvSpPr>
          <p:cNvPr id="5" name="TextBox 4">
            <a:extLst>
              <a:ext uri="{FF2B5EF4-FFF2-40B4-BE49-F238E27FC236}">
                <a16:creationId xmlns:a16="http://schemas.microsoft.com/office/drawing/2014/main" id="{86697C00-82DC-D2BB-5EDF-37136CDA652C}"/>
              </a:ext>
            </a:extLst>
          </p:cNvPr>
          <p:cNvSpPr txBox="1"/>
          <p:nvPr/>
        </p:nvSpPr>
        <p:spPr>
          <a:xfrm>
            <a:off x="230561" y="917912"/>
            <a:ext cx="4264321" cy="5355312"/>
          </a:xfrm>
          <a:prstGeom prst="rect">
            <a:avLst/>
          </a:prstGeom>
          <a:noFill/>
        </p:spPr>
        <p:txBody>
          <a:bodyPr wrap="square" rtlCol="0">
            <a:spAutoFit/>
          </a:bodyPr>
          <a:lstStyle/>
          <a:p>
            <a:pPr marL="285750" indent="-285750">
              <a:buFont typeface="Arial" panose="020B0604020202020204" pitchFamily="34" charset="0"/>
              <a:buChar char="•"/>
            </a:pPr>
            <a:r>
              <a:rPr lang="en-001" dirty="0"/>
              <a:t>CNU goes in straight lines and ignores uncertainty (expected)</a:t>
            </a:r>
          </a:p>
          <a:p>
            <a:pPr marL="285750" indent="-285750">
              <a:buFont typeface="Arial" panose="020B0604020202020204" pitchFamily="34" charset="0"/>
              <a:buChar char="•"/>
            </a:pPr>
            <a:endParaRPr lang="en-001" dirty="0"/>
          </a:p>
          <a:p>
            <a:pPr marL="285750" indent="-285750">
              <a:buFont typeface="Arial" panose="020B0604020202020204" pitchFamily="34" charset="0"/>
              <a:buChar char="•"/>
            </a:pPr>
            <a:r>
              <a:rPr lang="en-001" dirty="0"/>
              <a:t>CNU produces the largest estimation error (expected)</a:t>
            </a:r>
          </a:p>
          <a:p>
            <a:pPr marL="285750" indent="-285750">
              <a:buFont typeface="Arial" panose="020B0604020202020204" pitchFamily="34" charset="0"/>
              <a:buChar char="•"/>
            </a:pPr>
            <a:endParaRPr lang="en-001" dirty="0"/>
          </a:p>
          <a:p>
            <a:pPr marL="285750" indent="-285750">
              <a:buFont typeface="Arial" panose="020B0604020202020204" pitchFamily="34" charset="0"/>
              <a:buChar char="•"/>
            </a:pPr>
            <a:r>
              <a:rPr lang="en-001" dirty="0"/>
              <a:t>GBS and GBS-ML are very similar in performance</a:t>
            </a:r>
          </a:p>
          <a:p>
            <a:pPr marL="285750" indent="-285750">
              <a:buFont typeface="Arial" panose="020B0604020202020204" pitchFamily="34" charset="0"/>
              <a:buChar char="•"/>
            </a:pPr>
            <a:endParaRPr lang="en-001" dirty="0"/>
          </a:p>
          <a:p>
            <a:pPr marL="285750" indent="-285750">
              <a:buFont typeface="Arial" panose="020B0604020202020204" pitchFamily="34" charset="0"/>
              <a:buChar char="•"/>
            </a:pPr>
            <a:r>
              <a:rPr lang="en-001" dirty="0"/>
              <a:t>Planning time in GBS and GBS-ML increase when turns are required</a:t>
            </a:r>
            <a:br>
              <a:rPr lang="en-001" dirty="0"/>
            </a:br>
            <a:r>
              <a:rPr lang="en-001" dirty="0"/>
              <a:t>(more iterations in gradient decent)</a:t>
            </a:r>
          </a:p>
          <a:p>
            <a:pPr marL="285750" indent="-285750">
              <a:buFont typeface="Arial" panose="020B0604020202020204" pitchFamily="34" charset="0"/>
              <a:buChar char="•"/>
            </a:pPr>
            <a:endParaRPr lang="en-001" dirty="0"/>
          </a:p>
          <a:p>
            <a:pPr marL="285750" indent="-285750">
              <a:buFont typeface="Arial" panose="020B0604020202020204" pitchFamily="34" charset="0"/>
              <a:buChar char="•"/>
            </a:pPr>
            <a:r>
              <a:rPr lang="en-001" dirty="0"/>
              <a:t>Discrete approach is also able to produce plan that satisfies soft uncertainty</a:t>
            </a:r>
          </a:p>
          <a:p>
            <a:pPr marL="285750" indent="-285750">
              <a:buFont typeface="Arial" panose="020B0604020202020204" pitchFamily="34" charset="0"/>
              <a:buChar char="•"/>
            </a:pPr>
            <a:endParaRPr lang="en-001" dirty="0"/>
          </a:p>
          <a:p>
            <a:pPr marL="285750" indent="-285750">
              <a:buFont typeface="Arial" panose="020B0604020202020204" pitchFamily="34" charset="0"/>
              <a:buChar char="•"/>
            </a:pPr>
            <a:r>
              <a:rPr lang="en-001" dirty="0"/>
              <a:t>Discrete approach control effort is a-lot more significant (‘zig zag’ actions)</a:t>
            </a:r>
          </a:p>
        </p:txBody>
      </p:sp>
    </p:spTree>
    <p:extLst>
      <p:ext uri="{BB962C8B-B14F-4D97-AF65-F5344CB8AC3E}">
        <p14:creationId xmlns:p14="http://schemas.microsoft.com/office/powerpoint/2010/main" val="384081664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5C8C56D-710C-A571-E7F8-B23775C6D690}"/>
              </a:ext>
            </a:extLst>
          </p:cNvPr>
          <p:cNvSpPr>
            <a:spLocks noGrp="1"/>
          </p:cNvSpPr>
          <p:nvPr>
            <p:ph type="sldNum" sz="quarter" idx="12"/>
          </p:nvPr>
        </p:nvSpPr>
        <p:spPr/>
        <p:txBody>
          <a:bodyPr/>
          <a:lstStyle/>
          <a:p>
            <a:fld id="{16DBD0CC-423F-4B58-AFF5-83B6DD233671}" type="slidenum">
              <a:rPr lang="en-IL" smtClean="0"/>
              <a:t>35</a:t>
            </a:fld>
            <a:endParaRPr lang="en-IL"/>
          </a:p>
        </p:txBody>
      </p:sp>
      <p:sp>
        <p:nvSpPr>
          <p:cNvPr id="7" name="TextBox 6">
            <a:extLst>
              <a:ext uri="{FF2B5EF4-FFF2-40B4-BE49-F238E27FC236}">
                <a16:creationId xmlns:a16="http://schemas.microsoft.com/office/drawing/2014/main" id="{CA93542B-13DF-5AD9-45CA-08D658E4F080}"/>
              </a:ext>
            </a:extLst>
          </p:cNvPr>
          <p:cNvSpPr txBox="1"/>
          <p:nvPr/>
        </p:nvSpPr>
        <p:spPr>
          <a:xfrm>
            <a:off x="406831" y="183731"/>
            <a:ext cx="6705618" cy="707886"/>
          </a:xfrm>
          <a:prstGeom prst="rect">
            <a:avLst/>
          </a:prstGeom>
          <a:noFill/>
        </p:spPr>
        <p:txBody>
          <a:bodyPr wrap="none" rtlCol="1">
            <a:spAutoFit/>
          </a:bodyPr>
          <a:lstStyle/>
          <a:p>
            <a:r>
              <a:rPr lang="en-US" sz="4000" dirty="0"/>
              <a:t>Experimental Evaluation - Oasis</a:t>
            </a:r>
            <a:endParaRPr lang="he-IL" sz="4000" dirty="0"/>
          </a:p>
        </p:txBody>
      </p:sp>
      <p:pic>
        <p:nvPicPr>
          <p:cNvPr id="3" name="Picture 2">
            <a:extLst>
              <a:ext uri="{FF2B5EF4-FFF2-40B4-BE49-F238E27FC236}">
                <a16:creationId xmlns:a16="http://schemas.microsoft.com/office/drawing/2014/main" id="{FB832770-080E-2FE1-48AA-69F8F861E715}"/>
              </a:ext>
            </a:extLst>
          </p:cNvPr>
          <p:cNvPicPr>
            <a:picLocks noChangeAspect="1"/>
          </p:cNvPicPr>
          <p:nvPr/>
        </p:nvPicPr>
        <p:blipFill>
          <a:blip r:embed="rId2"/>
          <a:stretch>
            <a:fillRect/>
          </a:stretch>
        </p:blipFill>
        <p:spPr>
          <a:xfrm>
            <a:off x="4068126" y="1015456"/>
            <a:ext cx="7827211" cy="5209074"/>
          </a:xfrm>
          <a:prstGeom prst="rect">
            <a:avLst/>
          </a:prstGeom>
        </p:spPr>
      </p:pic>
      <p:sp>
        <p:nvSpPr>
          <p:cNvPr id="9" name="TextBox 8">
            <a:extLst>
              <a:ext uri="{FF2B5EF4-FFF2-40B4-BE49-F238E27FC236}">
                <a16:creationId xmlns:a16="http://schemas.microsoft.com/office/drawing/2014/main" id="{72D27F56-8A67-62DB-8156-BC436D4CD81B}"/>
              </a:ext>
            </a:extLst>
          </p:cNvPr>
          <p:cNvSpPr txBox="1"/>
          <p:nvPr/>
        </p:nvSpPr>
        <p:spPr>
          <a:xfrm>
            <a:off x="120392" y="1015456"/>
            <a:ext cx="4264321" cy="3416320"/>
          </a:xfrm>
          <a:prstGeom prst="rect">
            <a:avLst/>
          </a:prstGeom>
          <a:noFill/>
        </p:spPr>
        <p:txBody>
          <a:bodyPr wrap="square" rtlCol="0">
            <a:spAutoFit/>
          </a:bodyPr>
          <a:lstStyle/>
          <a:p>
            <a:r>
              <a:rPr lang="en-001" u="sng" dirty="0"/>
              <a:t>Summarization</a:t>
            </a:r>
            <a:r>
              <a:rPr lang="en-001" dirty="0"/>
              <a:t>:</a:t>
            </a:r>
          </a:p>
          <a:p>
            <a:pPr marL="285750" indent="-285750">
              <a:buFont typeface="Arial" panose="020B0604020202020204" pitchFamily="34" charset="0"/>
              <a:buChar char="•"/>
            </a:pPr>
            <a:endParaRPr lang="en-001" dirty="0"/>
          </a:p>
          <a:p>
            <a:pPr marL="285750" indent="-285750">
              <a:buFont typeface="Arial" panose="020B0604020202020204" pitchFamily="34" charset="0"/>
              <a:buChar char="•"/>
            </a:pPr>
            <a:r>
              <a:rPr lang="en-001" dirty="0"/>
              <a:t>CNU is ‘cheap’ but produces large estimation error</a:t>
            </a:r>
          </a:p>
          <a:p>
            <a:pPr marL="285750" indent="-285750">
              <a:buFont typeface="Arial" panose="020B0604020202020204" pitchFamily="34" charset="0"/>
              <a:buChar char="•"/>
            </a:pPr>
            <a:endParaRPr lang="en-001" dirty="0"/>
          </a:p>
          <a:p>
            <a:pPr marL="285750" indent="-285750">
              <a:buFont typeface="Arial" panose="020B0604020202020204" pitchFamily="34" charset="0"/>
              <a:buChar char="•"/>
            </a:pPr>
            <a:r>
              <a:rPr lang="en-001" dirty="0"/>
              <a:t>GBS and GBS-ML are very similar in performance</a:t>
            </a:r>
          </a:p>
          <a:p>
            <a:pPr marL="285750" indent="-285750">
              <a:buFont typeface="Arial" panose="020B0604020202020204" pitchFamily="34" charset="0"/>
              <a:buChar char="•"/>
            </a:pPr>
            <a:endParaRPr lang="en-001" dirty="0"/>
          </a:p>
          <a:p>
            <a:pPr marL="285750" indent="-285750">
              <a:buFont typeface="Arial" panose="020B0604020202020204" pitchFamily="34" charset="0"/>
              <a:buChar char="•"/>
            </a:pPr>
            <a:r>
              <a:rPr lang="en-001" dirty="0"/>
              <a:t>GBS and GBS-ML computations increase when turning</a:t>
            </a:r>
          </a:p>
          <a:p>
            <a:pPr marL="285750" indent="-285750">
              <a:buFont typeface="Arial" panose="020B0604020202020204" pitchFamily="34" charset="0"/>
              <a:buChar char="•"/>
            </a:pPr>
            <a:endParaRPr lang="en-001" dirty="0"/>
          </a:p>
          <a:p>
            <a:pPr marL="285750" indent="-285750">
              <a:buFont typeface="Arial" panose="020B0604020202020204" pitchFamily="34" charset="0"/>
              <a:buChar char="•"/>
            </a:pPr>
            <a:r>
              <a:rPr lang="en-001" dirty="0"/>
              <a:t>Discrete approach has high control effort</a:t>
            </a:r>
          </a:p>
        </p:txBody>
      </p:sp>
    </p:spTree>
    <p:extLst>
      <p:ext uri="{BB962C8B-B14F-4D97-AF65-F5344CB8AC3E}">
        <p14:creationId xmlns:p14="http://schemas.microsoft.com/office/powerpoint/2010/main" val="275815428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92534A5-C1B5-FAE8-B2AD-E673263F07DC}"/>
              </a:ext>
            </a:extLst>
          </p:cNvPr>
          <p:cNvSpPr>
            <a:spLocks noGrp="1"/>
          </p:cNvSpPr>
          <p:nvPr>
            <p:ph type="sldNum" sz="quarter" idx="12"/>
          </p:nvPr>
        </p:nvSpPr>
        <p:spPr/>
        <p:txBody>
          <a:bodyPr/>
          <a:lstStyle/>
          <a:p>
            <a:fld id="{16DBD0CC-423F-4B58-AFF5-83B6DD233671}" type="slidenum">
              <a:rPr lang="en-IL" smtClean="0"/>
              <a:t>36</a:t>
            </a:fld>
            <a:endParaRPr lang="en-IL"/>
          </a:p>
        </p:txBody>
      </p:sp>
      <p:pic>
        <p:nvPicPr>
          <p:cNvPr id="6" name="Picture 5">
            <a:extLst>
              <a:ext uri="{FF2B5EF4-FFF2-40B4-BE49-F238E27FC236}">
                <a16:creationId xmlns:a16="http://schemas.microsoft.com/office/drawing/2014/main" id="{C17793F8-CDDC-1EA0-332B-8422BDC659D9}"/>
              </a:ext>
            </a:extLst>
          </p:cNvPr>
          <p:cNvPicPr>
            <a:picLocks noChangeAspect="1"/>
          </p:cNvPicPr>
          <p:nvPr/>
        </p:nvPicPr>
        <p:blipFill>
          <a:blip r:embed="rId2"/>
          <a:stretch>
            <a:fillRect/>
          </a:stretch>
        </p:blipFill>
        <p:spPr>
          <a:xfrm>
            <a:off x="4384713" y="1123702"/>
            <a:ext cx="7503703" cy="5122862"/>
          </a:xfrm>
          <a:prstGeom prst="rect">
            <a:avLst/>
          </a:prstGeom>
        </p:spPr>
      </p:pic>
      <p:sp>
        <p:nvSpPr>
          <p:cNvPr id="7" name="TextBox 6">
            <a:extLst>
              <a:ext uri="{FF2B5EF4-FFF2-40B4-BE49-F238E27FC236}">
                <a16:creationId xmlns:a16="http://schemas.microsoft.com/office/drawing/2014/main" id="{F7A50A37-6EB1-F982-4AD7-394BD18A2C3D}"/>
              </a:ext>
            </a:extLst>
          </p:cNvPr>
          <p:cNvSpPr txBox="1"/>
          <p:nvPr/>
        </p:nvSpPr>
        <p:spPr>
          <a:xfrm>
            <a:off x="406831" y="183731"/>
            <a:ext cx="7249805" cy="707886"/>
          </a:xfrm>
          <a:prstGeom prst="rect">
            <a:avLst/>
          </a:prstGeom>
          <a:noFill/>
        </p:spPr>
        <p:txBody>
          <a:bodyPr wrap="none" rtlCol="1">
            <a:spAutoFit/>
          </a:bodyPr>
          <a:lstStyle/>
          <a:p>
            <a:r>
              <a:rPr lang="en-US" sz="4000" dirty="0"/>
              <a:t>Experimental Evaluation - Clusters</a:t>
            </a:r>
            <a:endParaRPr lang="he-IL" sz="4000" dirty="0"/>
          </a:p>
        </p:txBody>
      </p:sp>
      <p:sp>
        <p:nvSpPr>
          <p:cNvPr id="5" name="TextBox 4">
            <a:extLst>
              <a:ext uri="{FF2B5EF4-FFF2-40B4-BE49-F238E27FC236}">
                <a16:creationId xmlns:a16="http://schemas.microsoft.com/office/drawing/2014/main" id="{A4570A30-84CA-26BD-17B5-C80133785628}"/>
              </a:ext>
            </a:extLst>
          </p:cNvPr>
          <p:cNvSpPr txBox="1"/>
          <p:nvPr/>
        </p:nvSpPr>
        <p:spPr>
          <a:xfrm>
            <a:off x="120392" y="1015456"/>
            <a:ext cx="4264321" cy="3416320"/>
          </a:xfrm>
          <a:prstGeom prst="rect">
            <a:avLst/>
          </a:prstGeom>
          <a:noFill/>
        </p:spPr>
        <p:txBody>
          <a:bodyPr wrap="square" rtlCol="0">
            <a:spAutoFit/>
          </a:bodyPr>
          <a:lstStyle/>
          <a:p>
            <a:r>
              <a:rPr lang="en-001" u="sng" dirty="0"/>
              <a:t>Summarization</a:t>
            </a:r>
            <a:r>
              <a:rPr lang="en-001" dirty="0"/>
              <a:t>:</a:t>
            </a:r>
          </a:p>
          <a:p>
            <a:pPr marL="285750" indent="-285750">
              <a:buFont typeface="Arial" panose="020B0604020202020204" pitchFamily="34" charset="0"/>
              <a:buChar char="•"/>
            </a:pPr>
            <a:endParaRPr lang="en-001" dirty="0"/>
          </a:p>
          <a:p>
            <a:pPr marL="285750" indent="-285750">
              <a:buFont typeface="Arial" panose="020B0604020202020204" pitchFamily="34" charset="0"/>
              <a:buChar char="•"/>
            </a:pPr>
            <a:r>
              <a:rPr lang="en-001" dirty="0"/>
              <a:t>CNU is ‘cheap’ but produces large estimation error</a:t>
            </a:r>
          </a:p>
          <a:p>
            <a:pPr marL="285750" indent="-285750">
              <a:buFont typeface="Arial" panose="020B0604020202020204" pitchFamily="34" charset="0"/>
              <a:buChar char="•"/>
            </a:pPr>
            <a:endParaRPr lang="en-001" dirty="0"/>
          </a:p>
          <a:p>
            <a:pPr marL="285750" indent="-285750">
              <a:buFont typeface="Arial" panose="020B0604020202020204" pitchFamily="34" charset="0"/>
              <a:buChar char="•"/>
            </a:pPr>
            <a:r>
              <a:rPr lang="en-001" dirty="0"/>
              <a:t>GBS and GBS-ML are very similar in performance</a:t>
            </a:r>
          </a:p>
          <a:p>
            <a:pPr marL="285750" indent="-285750">
              <a:buFont typeface="Arial" panose="020B0604020202020204" pitchFamily="34" charset="0"/>
              <a:buChar char="•"/>
            </a:pPr>
            <a:endParaRPr lang="en-001" dirty="0"/>
          </a:p>
          <a:p>
            <a:pPr marL="285750" indent="-285750">
              <a:buFont typeface="Arial" panose="020B0604020202020204" pitchFamily="34" charset="0"/>
              <a:buChar char="•"/>
            </a:pPr>
            <a:r>
              <a:rPr lang="en-001" dirty="0"/>
              <a:t>GBS and GBS-ML computations increase when turning</a:t>
            </a:r>
          </a:p>
          <a:p>
            <a:pPr marL="285750" indent="-285750">
              <a:buFont typeface="Arial" panose="020B0604020202020204" pitchFamily="34" charset="0"/>
              <a:buChar char="•"/>
            </a:pPr>
            <a:endParaRPr lang="en-001" dirty="0"/>
          </a:p>
          <a:p>
            <a:pPr marL="285750" indent="-285750">
              <a:buFont typeface="Arial" panose="020B0604020202020204" pitchFamily="34" charset="0"/>
              <a:buChar char="•"/>
            </a:pPr>
            <a:r>
              <a:rPr lang="en-001" dirty="0"/>
              <a:t>Discrete approach has high control effort</a:t>
            </a:r>
          </a:p>
        </p:txBody>
      </p:sp>
    </p:spTree>
    <p:extLst>
      <p:ext uri="{BB962C8B-B14F-4D97-AF65-F5344CB8AC3E}">
        <p14:creationId xmlns:p14="http://schemas.microsoft.com/office/powerpoint/2010/main" val="283776338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4A2660D-6E33-403F-D99A-84D2EC7E2D97}"/>
              </a:ext>
            </a:extLst>
          </p:cNvPr>
          <p:cNvSpPr>
            <a:spLocks noGrp="1"/>
          </p:cNvSpPr>
          <p:nvPr>
            <p:ph type="sldNum" sz="quarter" idx="12"/>
          </p:nvPr>
        </p:nvSpPr>
        <p:spPr/>
        <p:txBody>
          <a:bodyPr/>
          <a:lstStyle/>
          <a:p>
            <a:fld id="{16DBD0CC-423F-4B58-AFF5-83B6DD233671}" type="slidenum">
              <a:rPr lang="en-IL" smtClean="0"/>
              <a:t>37</a:t>
            </a:fld>
            <a:endParaRPr lang="en-IL"/>
          </a:p>
        </p:txBody>
      </p:sp>
      <p:pic>
        <p:nvPicPr>
          <p:cNvPr id="3" name="Picture 2" descr="Chart, scatter chart&#10;&#10;Description automatically generated">
            <a:extLst>
              <a:ext uri="{FF2B5EF4-FFF2-40B4-BE49-F238E27FC236}">
                <a16:creationId xmlns:a16="http://schemas.microsoft.com/office/drawing/2014/main" id="{6EB63BDB-98B0-6BAC-D4DB-844AA8DE84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01413" y="188456"/>
            <a:ext cx="7890933" cy="5918200"/>
          </a:xfrm>
          <a:prstGeom prst="rect">
            <a:avLst/>
          </a:prstGeom>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8AE91C38-463F-A0F5-3F37-FBF48C48E8DE}"/>
                  </a:ext>
                </a:extLst>
              </p:cNvPr>
              <p:cNvSpPr txBox="1"/>
              <p:nvPr/>
            </p:nvSpPr>
            <p:spPr>
              <a:xfrm>
                <a:off x="558800" y="137159"/>
                <a:ext cx="4030975" cy="6401753"/>
              </a:xfrm>
              <a:prstGeom prst="rect">
                <a:avLst/>
              </a:prstGeom>
              <a:noFill/>
            </p:spPr>
            <p:txBody>
              <a:bodyPr wrap="none" rtlCol="0">
                <a:spAutoFit/>
              </a:bodyPr>
              <a:lstStyle/>
              <a:p>
                <a:pPr>
                  <a:lnSpc>
                    <a:spcPct val="150000"/>
                  </a:lnSpc>
                </a:pPr>
                <a:r>
                  <a:rPr lang="en-US" sz="2000" b="0" i="0" u="sng" dirty="0"/>
                  <a:t>Parameter List</a:t>
                </a:r>
              </a:p>
              <a:p>
                <a:pPr>
                  <a:lnSpc>
                    <a:spcPct val="150000"/>
                  </a:lnSpc>
                </a:pPr>
                <a14:m>
                  <m:oMath xmlns:m="http://schemas.openxmlformats.org/officeDocument/2006/math">
                    <m:r>
                      <m:rPr>
                        <m:sty m:val="p"/>
                      </m:rPr>
                      <a:rPr lang="en-US" sz="2000" b="0" i="0" smtClean="0">
                        <a:latin typeface="Cambria Math" panose="02040503050406030204" pitchFamily="18" charset="0"/>
                      </a:rPr>
                      <m:t>ϕ</m:t>
                    </m:r>
                  </m:oMath>
                </a14:m>
                <a:r>
                  <a:rPr lang="en-US" sz="2000" b="0" dirty="0"/>
                  <a:t> – robot FOV</a:t>
                </a:r>
              </a:p>
              <a:p>
                <a:pPr>
                  <a:lnSpc>
                    <a:spcPct val="150000"/>
                  </a:lnSpc>
                </a:pPr>
                <a14:m>
                  <m:oMath xmlns:m="http://schemas.openxmlformats.org/officeDocument/2006/math">
                    <m:r>
                      <m:rPr>
                        <m:sty m:val="p"/>
                      </m:rPr>
                      <a:rPr lang="en-US" sz="2000" b="0" i="0" smtClean="0">
                        <a:latin typeface="Cambria Math" panose="02040503050406030204" pitchFamily="18" charset="0"/>
                      </a:rPr>
                      <m:t>r</m:t>
                    </m:r>
                  </m:oMath>
                </a14:m>
                <a:r>
                  <a:rPr lang="en-US" sz="2000" b="0" dirty="0"/>
                  <a:t> – robot range</a:t>
                </a:r>
              </a:p>
              <a:p>
                <a:pPr>
                  <a:lnSpc>
                    <a:spcPct val="150000"/>
                  </a:lnSpc>
                </a:pPr>
                <a14:m>
                  <m:oMath xmlns:m="http://schemas.openxmlformats.org/officeDocument/2006/math">
                    <m:sSub>
                      <m:sSubPr>
                        <m:ctrlPr>
                          <a:rPr lang="en-US" sz="2000" b="0" i="1" smtClean="0">
                            <a:latin typeface="Cambria Math" panose="02040503050406030204" pitchFamily="18" charset="0"/>
                          </a:rPr>
                        </m:ctrlPr>
                      </m:sSubPr>
                      <m:e>
                        <m:r>
                          <m:rPr>
                            <m:sty m:val="p"/>
                          </m:rPr>
                          <a:rPr lang="en-US" sz="2000" b="0" i="0" smtClean="0">
                            <a:latin typeface="Cambria Math" panose="02040503050406030204" pitchFamily="18" charset="0"/>
                          </a:rPr>
                          <m:t>Σ</m:t>
                        </m:r>
                      </m:e>
                      <m:sub>
                        <m:r>
                          <m:rPr>
                            <m:sty m:val="p"/>
                          </m:rPr>
                          <a:rPr lang="en-US" sz="2000" b="0" i="0" smtClean="0">
                            <a:latin typeface="Cambria Math" panose="02040503050406030204" pitchFamily="18" charset="0"/>
                          </a:rPr>
                          <m:t>w</m:t>
                        </m:r>
                      </m:sub>
                    </m:sSub>
                    <m:r>
                      <a:rPr lang="en-US" sz="2000" b="0" i="0" smtClean="0">
                        <a:latin typeface="Cambria Math" panose="02040503050406030204" pitchFamily="18" charset="0"/>
                      </a:rPr>
                      <m:t> </m:t>
                    </m:r>
                  </m:oMath>
                </a14:m>
                <a:r>
                  <a:rPr lang="en-US" sz="2000" dirty="0"/>
                  <a:t>– motion covariance</a:t>
                </a:r>
              </a:p>
              <a:p>
                <a:pPr>
                  <a:lnSpc>
                    <a:spcPct val="150000"/>
                  </a:lnSpc>
                </a:pPr>
                <a14:m>
                  <m:oMath xmlns:m="http://schemas.openxmlformats.org/officeDocument/2006/math">
                    <m:sSub>
                      <m:sSubPr>
                        <m:ctrlPr>
                          <a:rPr lang="en-US" sz="2000" b="0" i="1" smtClean="0">
                            <a:latin typeface="Cambria Math" panose="02040503050406030204" pitchFamily="18" charset="0"/>
                          </a:rPr>
                        </m:ctrlPr>
                      </m:sSubPr>
                      <m:e>
                        <m:r>
                          <m:rPr>
                            <m:sty m:val="p"/>
                          </m:rPr>
                          <a:rPr lang="en-US" sz="2000" b="0" i="0" smtClean="0">
                            <a:latin typeface="Cambria Math" panose="02040503050406030204" pitchFamily="18" charset="0"/>
                          </a:rPr>
                          <m:t>Σ</m:t>
                        </m:r>
                      </m:e>
                      <m:sub>
                        <m:r>
                          <m:rPr>
                            <m:sty m:val="p"/>
                          </m:rPr>
                          <a:rPr lang="en-US" sz="2000" b="0" i="0" smtClean="0">
                            <a:latin typeface="Cambria Math" panose="02040503050406030204" pitchFamily="18" charset="0"/>
                          </a:rPr>
                          <m:t>v</m:t>
                        </m:r>
                      </m:sub>
                    </m:sSub>
                  </m:oMath>
                </a14:m>
                <a:r>
                  <a:rPr lang="en-US" sz="2000" b="0" dirty="0"/>
                  <a:t> </a:t>
                </a:r>
                <a:r>
                  <a:rPr lang="en-US" sz="2000" dirty="0"/>
                  <a:t>–</a:t>
                </a:r>
                <a:r>
                  <a:rPr lang="en-US" sz="2000" b="0" dirty="0"/>
                  <a:t> measurement covariance</a:t>
                </a:r>
                <a:endParaRPr lang="en-US" sz="2000" dirty="0"/>
              </a:p>
              <a:p>
                <a:pPr>
                  <a:lnSpc>
                    <a:spcPct val="150000"/>
                  </a:lnSpc>
                </a:pPr>
                <a14:m>
                  <m:oMath xmlns:m="http://schemas.openxmlformats.org/officeDocument/2006/math">
                    <m:r>
                      <m:rPr>
                        <m:sty m:val="p"/>
                      </m:rPr>
                      <a:rPr lang="en-US" sz="2000" b="0" i="0" smtClean="0">
                        <a:latin typeface="Cambria Math" panose="02040503050406030204" pitchFamily="18" charset="0"/>
                      </a:rPr>
                      <m:t>ϵ</m:t>
                    </m:r>
                  </m:oMath>
                </a14:m>
                <a:r>
                  <a:rPr lang="en-US" sz="2000" b="0" dirty="0"/>
                  <a:t> </a:t>
                </a:r>
                <a:r>
                  <a:rPr lang="en-US" sz="2000" dirty="0"/>
                  <a:t>–</a:t>
                </a:r>
                <a:r>
                  <a:rPr lang="en-US" sz="2000" b="0" dirty="0"/>
                  <a:t>  gradient decent  eps</a:t>
                </a:r>
              </a:p>
              <a:p>
                <a:pPr>
                  <a:lnSpc>
                    <a:spcPct val="150000"/>
                  </a:lnSpc>
                </a:pPr>
                <a14:m>
                  <m:oMath xmlns:m="http://schemas.openxmlformats.org/officeDocument/2006/math">
                    <m:r>
                      <a:rPr lang="en-US" sz="2000" b="0" i="1" smtClean="0">
                        <a:latin typeface="Cambria Math" panose="02040503050406030204" pitchFamily="18" charset="0"/>
                      </a:rPr>
                      <m:t>𝜆</m:t>
                    </m:r>
                  </m:oMath>
                </a14:m>
                <a:r>
                  <a:rPr lang="en-US" sz="2000" b="0" dirty="0"/>
                  <a:t> – gradient decent learning rate</a:t>
                </a:r>
                <a:endParaRPr lang="en-US" sz="2000" dirty="0"/>
              </a:p>
              <a:p>
                <a:pPr>
                  <a:lnSpc>
                    <a:spcPct val="150000"/>
                  </a:lnSpc>
                </a:pPr>
                <a14:m>
                  <m:oMath xmlns:m="http://schemas.openxmlformats.org/officeDocument/2006/math">
                    <m:sSub>
                      <m:sSubPr>
                        <m:ctrlPr>
                          <a:rPr lang="en-US" sz="2000" b="0" i="1" smtClean="0">
                            <a:latin typeface="Cambria Math" panose="02040503050406030204" pitchFamily="18" charset="0"/>
                          </a:rPr>
                        </m:ctrlPr>
                      </m:sSubPr>
                      <m:e>
                        <m:r>
                          <m:rPr>
                            <m:sty m:val="p"/>
                          </m:rPr>
                          <a:rPr lang="en-US" sz="2000" b="0" i="0" smtClean="0">
                            <a:latin typeface="Cambria Math" panose="02040503050406030204" pitchFamily="18" charset="0"/>
                          </a:rPr>
                          <m:t>i</m:t>
                        </m:r>
                      </m:e>
                      <m:sub>
                        <m:r>
                          <m:rPr>
                            <m:sty m:val="p"/>
                          </m:rPr>
                          <a:rPr lang="en-US" sz="2000" b="0" i="0" smtClean="0">
                            <a:latin typeface="Cambria Math" panose="02040503050406030204" pitchFamily="18" charset="0"/>
                          </a:rPr>
                          <m:t>max</m:t>
                        </m:r>
                      </m:sub>
                    </m:sSub>
                  </m:oMath>
                </a14:m>
                <a:r>
                  <a:rPr lang="en-US" sz="2000" b="0" dirty="0"/>
                  <a:t> - gradient decent max iterations</a:t>
                </a:r>
              </a:p>
              <a:p>
                <a:pPr>
                  <a:lnSpc>
                    <a:spcPct val="150000"/>
                  </a:lnSpc>
                </a:pPr>
                <a14:m>
                  <m:oMath xmlns:m="http://schemas.openxmlformats.org/officeDocument/2006/math">
                    <m:sSub>
                      <m:sSubPr>
                        <m:ctrlPr>
                          <a:rPr lang="en-US" sz="2000" b="0" i="1" smtClean="0">
                            <a:latin typeface="Cambria Math" panose="02040503050406030204" pitchFamily="18" charset="0"/>
                          </a:rPr>
                        </m:ctrlPr>
                      </m:sSubPr>
                      <m:e>
                        <m:r>
                          <m:rPr>
                            <m:sty m:val="p"/>
                          </m:rPr>
                          <a:rPr lang="en-US" sz="2000" b="0" i="0" smtClean="0">
                            <a:latin typeface="Cambria Math" panose="02040503050406030204" pitchFamily="18" charset="0"/>
                          </a:rPr>
                          <m:t>M</m:t>
                        </m:r>
                      </m:e>
                      <m:sub>
                        <m:r>
                          <m:rPr>
                            <m:sty m:val="p"/>
                          </m:rPr>
                          <a:rPr lang="en-US" sz="2000" b="0" i="0" smtClean="0">
                            <a:latin typeface="Cambria Math" panose="02040503050406030204" pitchFamily="18" charset="0"/>
                          </a:rPr>
                          <m:t>u</m:t>
                        </m:r>
                      </m:sub>
                    </m:sSub>
                    <m:r>
                      <a:rPr lang="en-US" sz="2000" b="0" i="0" smtClean="0">
                        <a:latin typeface="Cambria Math" panose="02040503050406030204" pitchFamily="18" charset="0"/>
                      </a:rPr>
                      <m:t> </m:t>
                    </m:r>
                  </m:oMath>
                </a14:m>
                <a:r>
                  <a:rPr lang="en-US" sz="2000" b="0" dirty="0"/>
                  <a:t>- control effort weight</a:t>
                </a:r>
              </a:p>
              <a:p>
                <a:pPr>
                  <a:lnSpc>
                    <a:spcPct val="150000"/>
                  </a:lnSpc>
                </a:pPr>
                <a14:m>
                  <m:oMath xmlns:m="http://schemas.openxmlformats.org/officeDocument/2006/math">
                    <m:r>
                      <m:rPr>
                        <m:sty m:val="p"/>
                      </m:rPr>
                      <a:rPr lang="en-US" sz="2000" b="0" i="0" smtClean="0">
                        <a:latin typeface="Cambria Math" panose="02040503050406030204" pitchFamily="18" charset="0"/>
                      </a:rPr>
                      <m:t>β</m:t>
                    </m:r>
                  </m:oMath>
                </a14:m>
                <a:r>
                  <a:rPr lang="en-US" sz="2000" b="0" dirty="0"/>
                  <a:t> – covariance limit</a:t>
                </a:r>
              </a:p>
              <a:p>
                <a:pPr>
                  <a:lnSpc>
                    <a:spcPct val="150000"/>
                  </a:lnSpc>
                </a:pPr>
                <a14:m>
                  <m:oMath xmlns:m="http://schemas.openxmlformats.org/officeDocument/2006/math">
                    <m:sSub>
                      <m:sSubPr>
                        <m:ctrlPr>
                          <a:rPr lang="en-US" sz="2000" b="0" i="1" smtClean="0">
                            <a:latin typeface="Cambria Math" panose="02040503050406030204" pitchFamily="18" charset="0"/>
                          </a:rPr>
                        </m:ctrlPr>
                      </m:sSubPr>
                      <m:e>
                        <m:r>
                          <m:rPr>
                            <m:sty m:val="p"/>
                          </m:rPr>
                          <a:rPr lang="en-US" sz="2000" b="0" i="0" smtClean="0">
                            <a:latin typeface="Cambria Math" panose="02040503050406030204" pitchFamily="18" charset="0"/>
                          </a:rPr>
                          <m:t>α</m:t>
                        </m:r>
                      </m:e>
                      <m:sub>
                        <m:r>
                          <m:rPr>
                            <m:sty m:val="p"/>
                          </m:rPr>
                          <a:rPr lang="en-US" sz="2000" b="0" i="0" smtClean="0">
                            <a:latin typeface="Cambria Math" panose="02040503050406030204" pitchFamily="18" charset="0"/>
                          </a:rPr>
                          <m:t>LB</m:t>
                        </m:r>
                      </m:sub>
                    </m:sSub>
                  </m:oMath>
                </a14:m>
                <a:r>
                  <a:rPr lang="en-US" sz="2000" dirty="0"/>
                  <a:t> - logic controller</a:t>
                </a:r>
              </a:p>
              <a:p>
                <a:pPr>
                  <a:lnSpc>
                    <a:spcPct val="150000"/>
                  </a:lnSpc>
                </a:pPr>
                <a:endParaRPr lang="en-US" sz="2000" dirty="0"/>
              </a:p>
              <a:p>
                <a:pPr>
                  <a:lnSpc>
                    <a:spcPct val="150000"/>
                  </a:lnSpc>
                </a:pPr>
                <a:r>
                  <a:rPr lang="en-US" sz="2000" dirty="0"/>
                  <a:t>&lt;default isam2 parameters&gt;</a:t>
                </a:r>
              </a:p>
              <a:p>
                <a:endParaRPr lang="en-US" sz="2000" dirty="0"/>
              </a:p>
            </p:txBody>
          </p:sp>
        </mc:Choice>
        <mc:Fallback xmlns="">
          <p:sp>
            <p:nvSpPr>
              <p:cNvPr id="2" name="TextBox 1">
                <a:extLst>
                  <a:ext uri="{FF2B5EF4-FFF2-40B4-BE49-F238E27FC236}">
                    <a16:creationId xmlns:a16="http://schemas.microsoft.com/office/drawing/2014/main" id="{8AE91C38-463F-A0F5-3F37-FBF48C48E8DE}"/>
                  </a:ext>
                </a:extLst>
              </p:cNvPr>
              <p:cNvSpPr txBox="1">
                <a:spLocks noRot="1" noChangeAspect="1" noMove="1" noResize="1" noEditPoints="1" noAdjustHandles="1" noChangeArrowheads="1" noChangeShapeType="1" noTextEdit="1"/>
              </p:cNvSpPr>
              <p:nvPr/>
            </p:nvSpPr>
            <p:spPr>
              <a:xfrm>
                <a:off x="558800" y="137159"/>
                <a:ext cx="4030975" cy="6401753"/>
              </a:xfrm>
              <a:prstGeom prst="rect">
                <a:avLst/>
              </a:prstGeom>
              <a:blipFill>
                <a:blip r:embed="rId3"/>
                <a:stretch>
                  <a:fillRect l="-1664" r="-908"/>
                </a:stretch>
              </a:blipFill>
            </p:spPr>
            <p:txBody>
              <a:bodyPr/>
              <a:lstStyle/>
              <a:p>
                <a:r>
                  <a:rPr lang="en-US">
                    <a:noFill/>
                  </a:rPr>
                  <a:t> </a:t>
                </a:r>
              </a:p>
            </p:txBody>
          </p:sp>
        </mc:Fallback>
      </mc:AlternateContent>
    </p:spTree>
    <p:extLst>
      <p:ext uri="{BB962C8B-B14F-4D97-AF65-F5344CB8AC3E}">
        <p14:creationId xmlns:p14="http://schemas.microsoft.com/office/powerpoint/2010/main" val="225282467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EE02AC3-6C9B-AEF8-0499-200E2503A81B}"/>
              </a:ext>
            </a:extLst>
          </p:cNvPr>
          <p:cNvSpPr>
            <a:spLocks noGrp="1"/>
          </p:cNvSpPr>
          <p:nvPr>
            <p:ph type="sldNum" sz="quarter" idx="12"/>
          </p:nvPr>
        </p:nvSpPr>
        <p:spPr/>
        <p:txBody>
          <a:bodyPr/>
          <a:lstStyle/>
          <a:p>
            <a:fld id="{16DBD0CC-423F-4B58-AFF5-83B6DD233671}" type="slidenum">
              <a:rPr lang="en-IL" smtClean="0"/>
              <a:t>38</a:t>
            </a:fld>
            <a:endParaRPr lang="en-IL"/>
          </a:p>
        </p:txBody>
      </p:sp>
      <p:sp>
        <p:nvSpPr>
          <p:cNvPr id="5" name="TextBox 4">
            <a:extLst>
              <a:ext uri="{FF2B5EF4-FFF2-40B4-BE49-F238E27FC236}">
                <a16:creationId xmlns:a16="http://schemas.microsoft.com/office/drawing/2014/main" id="{E970B17B-0DCB-16B9-1C38-9EACF299FCC5}"/>
              </a:ext>
            </a:extLst>
          </p:cNvPr>
          <p:cNvSpPr txBox="1"/>
          <p:nvPr/>
        </p:nvSpPr>
        <p:spPr>
          <a:xfrm>
            <a:off x="406831" y="183731"/>
            <a:ext cx="9865008" cy="707886"/>
          </a:xfrm>
          <a:prstGeom prst="rect">
            <a:avLst/>
          </a:prstGeom>
          <a:noFill/>
        </p:spPr>
        <p:txBody>
          <a:bodyPr wrap="none" rtlCol="1">
            <a:spAutoFit/>
          </a:bodyPr>
          <a:lstStyle/>
          <a:p>
            <a:r>
              <a:rPr lang="en-US" sz="4000" dirty="0"/>
              <a:t>Deliberation and Possible Extensions - Weights</a:t>
            </a:r>
            <a:endParaRPr lang="he-IL" sz="4000" dirty="0"/>
          </a:p>
        </p:txBody>
      </p:sp>
      <p:pic>
        <p:nvPicPr>
          <p:cNvPr id="9" name="Picture 8">
            <a:extLst>
              <a:ext uri="{FF2B5EF4-FFF2-40B4-BE49-F238E27FC236}">
                <a16:creationId xmlns:a16="http://schemas.microsoft.com/office/drawing/2014/main" id="{2793A394-AE73-C264-90D0-7742F7658E6A}"/>
              </a:ext>
            </a:extLst>
          </p:cNvPr>
          <p:cNvPicPr>
            <a:picLocks noChangeAspect="1"/>
          </p:cNvPicPr>
          <p:nvPr/>
        </p:nvPicPr>
        <p:blipFill>
          <a:blip r:embed="rId3"/>
          <a:stretch>
            <a:fillRect/>
          </a:stretch>
        </p:blipFill>
        <p:spPr>
          <a:xfrm>
            <a:off x="8030751" y="1174211"/>
            <a:ext cx="3902898" cy="2836945"/>
          </a:xfrm>
          <a:prstGeom prst="rect">
            <a:avLst/>
          </a:prstGeom>
        </p:spPr>
      </p:pic>
      <p:pic>
        <p:nvPicPr>
          <p:cNvPr id="11" name="Picture 10">
            <a:extLst>
              <a:ext uri="{FF2B5EF4-FFF2-40B4-BE49-F238E27FC236}">
                <a16:creationId xmlns:a16="http://schemas.microsoft.com/office/drawing/2014/main" id="{FB1FDDCB-5581-20F1-D7D7-67826B12466B}"/>
              </a:ext>
            </a:extLst>
          </p:cNvPr>
          <p:cNvPicPr>
            <a:picLocks noChangeAspect="1"/>
          </p:cNvPicPr>
          <p:nvPr/>
        </p:nvPicPr>
        <p:blipFill>
          <a:blip r:embed="rId4"/>
          <a:stretch>
            <a:fillRect/>
          </a:stretch>
        </p:blipFill>
        <p:spPr>
          <a:xfrm>
            <a:off x="2362200" y="5759118"/>
            <a:ext cx="3733800" cy="447675"/>
          </a:xfrm>
          <a:prstGeom prst="rect">
            <a:avLst/>
          </a:prstGeom>
        </p:spPr>
      </p:pic>
      <p:pic>
        <p:nvPicPr>
          <p:cNvPr id="13" name="Picture 12">
            <a:extLst>
              <a:ext uri="{FF2B5EF4-FFF2-40B4-BE49-F238E27FC236}">
                <a16:creationId xmlns:a16="http://schemas.microsoft.com/office/drawing/2014/main" id="{7A0394D7-877B-2B74-7AF2-4FA970C7EA9A}"/>
              </a:ext>
            </a:extLst>
          </p:cNvPr>
          <p:cNvPicPr>
            <a:picLocks noChangeAspect="1"/>
          </p:cNvPicPr>
          <p:nvPr/>
        </p:nvPicPr>
        <p:blipFill>
          <a:blip r:embed="rId5"/>
          <a:stretch>
            <a:fillRect/>
          </a:stretch>
        </p:blipFill>
        <p:spPr>
          <a:xfrm>
            <a:off x="8198932" y="4011156"/>
            <a:ext cx="2919665" cy="2345194"/>
          </a:xfrm>
          <a:prstGeom prst="rect">
            <a:avLst/>
          </a:prstGeom>
        </p:spPr>
      </p:pic>
      <p:pic>
        <p:nvPicPr>
          <p:cNvPr id="15" name="Picture 14">
            <a:extLst>
              <a:ext uri="{FF2B5EF4-FFF2-40B4-BE49-F238E27FC236}">
                <a16:creationId xmlns:a16="http://schemas.microsoft.com/office/drawing/2014/main" id="{D92FF243-6700-697B-A6E3-688037B8AC57}"/>
              </a:ext>
            </a:extLst>
          </p:cNvPr>
          <p:cNvPicPr>
            <a:picLocks noChangeAspect="1"/>
          </p:cNvPicPr>
          <p:nvPr/>
        </p:nvPicPr>
        <p:blipFill>
          <a:blip r:embed="rId6"/>
          <a:stretch>
            <a:fillRect/>
          </a:stretch>
        </p:blipFill>
        <p:spPr>
          <a:xfrm>
            <a:off x="1615084" y="3005721"/>
            <a:ext cx="5372100" cy="542925"/>
          </a:xfrm>
          <a:prstGeom prst="rect">
            <a:avLst/>
          </a:prstGeom>
        </p:spPr>
      </p:pic>
      <p:pic>
        <p:nvPicPr>
          <p:cNvPr id="17" name="Picture 16">
            <a:extLst>
              <a:ext uri="{FF2B5EF4-FFF2-40B4-BE49-F238E27FC236}">
                <a16:creationId xmlns:a16="http://schemas.microsoft.com/office/drawing/2014/main" id="{B962B18D-9643-D879-BA03-015DB0DE1544}"/>
              </a:ext>
            </a:extLst>
          </p:cNvPr>
          <p:cNvPicPr>
            <a:picLocks noChangeAspect="1"/>
          </p:cNvPicPr>
          <p:nvPr/>
        </p:nvPicPr>
        <p:blipFill>
          <a:blip r:embed="rId7"/>
          <a:stretch>
            <a:fillRect/>
          </a:stretch>
        </p:blipFill>
        <p:spPr>
          <a:xfrm>
            <a:off x="1267421" y="3777793"/>
            <a:ext cx="6067425" cy="466725"/>
          </a:xfrm>
          <a:prstGeom prst="rect">
            <a:avLst/>
          </a:prstGeom>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0D79FDBC-CC1A-5976-7C68-8C36B2329687}"/>
                  </a:ext>
                </a:extLst>
              </p:cNvPr>
              <p:cNvSpPr txBox="1"/>
              <p:nvPr/>
            </p:nvSpPr>
            <p:spPr>
              <a:xfrm>
                <a:off x="596823" y="1024217"/>
                <a:ext cx="5031827" cy="1785104"/>
              </a:xfrm>
              <a:prstGeom prst="rect">
                <a:avLst/>
              </a:prstGeom>
              <a:noFill/>
            </p:spPr>
            <p:txBody>
              <a:bodyPr wrap="none" rtlCol="0">
                <a:spAutoFit/>
              </a:bodyPr>
              <a:lstStyle/>
              <a:p>
                <a:r>
                  <a:rPr lang="en-US" sz="2200" u="sng" dirty="0"/>
                  <a:t>Assumptions:</a:t>
                </a:r>
              </a:p>
              <a:p>
                <a:pPr marL="457200" indent="-457200">
                  <a:buFont typeface="Arial" panose="020B0604020202020204" pitchFamily="34" charset="0"/>
                  <a:buChar char="•"/>
                </a:pPr>
                <a:r>
                  <a:rPr lang="en-US" sz="2200" dirty="0"/>
                  <a:t>Myopic setting</a:t>
                </a:r>
              </a:p>
              <a:p>
                <a:pPr marL="457200" indent="-457200">
                  <a:buFont typeface="Arial" panose="020B0604020202020204" pitchFamily="34" charset="0"/>
                  <a:buChar char="•"/>
                </a:pPr>
                <a:r>
                  <a:rPr lang="en-US" sz="2200" dirty="0"/>
                  <a:t>Linear motion model: </a:t>
                </a:r>
                <a14:m>
                  <m:oMath xmlns:m="http://schemas.openxmlformats.org/officeDocument/2006/math">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𝑥</m:t>
                        </m:r>
                      </m:e>
                      <m:sub>
                        <m:r>
                          <a:rPr lang="en-US" sz="2200" b="0" i="1" smtClean="0">
                            <a:latin typeface="Cambria Math" panose="02040503050406030204" pitchFamily="18" charset="0"/>
                          </a:rPr>
                          <m:t>𝑘</m:t>
                        </m:r>
                        <m:r>
                          <a:rPr lang="en-US" sz="2200" b="0" i="1" smtClean="0">
                            <a:latin typeface="Cambria Math" panose="02040503050406030204" pitchFamily="18" charset="0"/>
                          </a:rPr>
                          <m:t>+</m:t>
                        </m:r>
                        <m:r>
                          <a:rPr lang="en-US" sz="2200" b="0" i="1" smtClean="0">
                            <a:latin typeface="Cambria Math" panose="02040503050406030204" pitchFamily="18" charset="0"/>
                          </a:rPr>
                          <m:t>1</m:t>
                        </m:r>
                      </m:sub>
                    </m:sSub>
                    <m:r>
                      <a:rPr lang="en-US" sz="2200" b="0" i="1" smtClean="0">
                        <a:latin typeface="Cambria Math" panose="02040503050406030204" pitchFamily="18" charset="0"/>
                      </a:rPr>
                      <m:t>=</m:t>
                    </m:r>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𝑥</m:t>
                        </m:r>
                      </m:e>
                      <m:sub>
                        <m:r>
                          <a:rPr lang="en-US" sz="2200" b="0" i="1" smtClean="0">
                            <a:latin typeface="Cambria Math" panose="02040503050406030204" pitchFamily="18" charset="0"/>
                          </a:rPr>
                          <m:t>𝑘</m:t>
                        </m:r>
                      </m:sub>
                    </m:sSub>
                    <m:r>
                      <a:rPr lang="en-US" sz="2200" b="0" i="1" smtClean="0">
                        <a:latin typeface="Cambria Math" panose="02040503050406030204" pitchFamily="18" charset="0"/>
                      </a:rPr>
                      <m:t>+</m:t>
                    </m:r>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𝑢</m:t>
                        </m:r>
                      </m:e>
                      <m:sub>
                        <m:r>
                          <a:rPr lang="en-US" sz="2200" b="0" i="1" smtClean="0">
                            <a:latin typeface="Cambria Math" panose="02040503050406030204" pitchFamily="18" charset="0"/>
                          </a:rPr>
                          <m:t>𝑘</m:t>
                        </m:r>
                      </m:sub>
                    </m:sSub>
                  </m:oMath>
                </a14:m>
                <a:endParaRPr lang="en-US" sz="2200" dirty="0"/>
              </a:p>
              <a:p>
                <a:pPr marL="457200" indent="-457200">
                  <a:buFont typeface="Arial" panose="020B0604020202020204" pitchFamily="34" charset="0"/>
                  <a:buChar char="•"/>
                </a:pPr>
                <a14:m>
                  <m:oMath xmlns:m="http://schemas.openxmlformats.org/officeDocument/2006/math">
                    <m:r>
                      <a:rPr lang="en-US" sz="2200" i="1" smtClean="0">
                        <a:latin typeface="Cambria Math" panose="02040503050406030204" pitchFamily="18" charset="0"/>
                        <a:ea typeface="Cambria Math" panose="02040503050406030204" pitchFamily="18" charset="0"/>
                      </a:rPr>
                      <m:t>𝜁</m:t>
                    </m:r>
                    <m:d>
                      <m:dPr>
                        <m:ctrlPr>
                          <a:rPr lang="en-US" sz="2200" b="0" i="1" smtClean="0">
                            <a:latin typeface="Cambria Math" panose="02040503050406030204" pitchFamily="18" charset="0"/>
                            <a:ea typeface="Cambria Math" panose="02040503050406030204" pitchFamily="18" charset="0"/>
                          </a:rPr>
                        </m:ctrlPr>
                      </m:dPr>
                      <m:e>
                        <m:sSub>
                          <m:sSubPr>
                            <m:ctrlPr>
                              <a:rPr lang="en-US" sz="2200" b="0" i="1" smtClean="0">
                                <a:latin typeface="Cambria Math" panose="02040503050406030204" pitchFamily="18" charset="0"/>
                                <a:ea typeface="Cambria Math" panose="02040503050406030204" pitchFamily="18" charset="0"/>
                              </a:rPr>
                            </m:ctrlPr>
                          </m:sSubPr>
                          <m:e>
                            <m:r>
                              <a:rPr lang="en-US" sz="2200" b="0" i="1" smtClean="0">
                                <a:latin typeface="Cambria Math" panose="02040503050406030204" pitchFamily="18" charset="0"/>
                                <a:ea typeface="Cambria Math" panose="02040503050406030204" pitchFamily="18" charset="0"/>
                              </a:rPr>
                              <m:t>𝑢</m:t>
                            </m:r>
                          </m:e>
                          <m:sub>
                            <m:r>
                              <a:rPr lang="en-US" sz="2200" b="0" i="1" smtClean="0">
                                <a:latin typeface="Cambria Math" panose="02040503050406030204" pitchFamily="18" charset="0"/>
                                <a:ea typeface="Cambria Math" panose="02040503050406030204" pitchFamily="18" charset="0"/>
                              </a:rPr>
                              <m:t>𝑘</m:t>
                            </m:r>
                          </m:sub>
                        </m:sSub>
                      </m:e>
                    </m:d>
                    <m:r>
                      <a:rPr lang="en-US" sz="2200" b="0" i="1" smtClean="0">
                        <a:latin typeface="Cambria Math" panose="02040503050406030204" pitchFamily="18" charset="0"/>
                        <a:ea typeface="Cambria Math" panose="02040503050406030204" pitchFamily="18" charset="0"/>
                      </a:rPr>
                      <m:t>=</m:t>
                    </m:r>
                    <m:sSub>
                      <m:sSubPr>
                        <m:ctrlPr>
                          <a:rPr lang="en-US" sz="2200" b="0" i="1" smtClean="0">
                            <a:latin typeface="Cambria Math" panose="02040503050406030204" pitchFamily="18" charset="0"/>
                            <a:ea typeface="Cambria Math" panose="02040503050406030204" pitchFamily="18" charset="0"/>
                          </a:rPr>
                        </m:ctrlPr>
                      </m:sSubPr>
                      <m:e>
                        <m:r>
                          <a:rPr lang="en-US" sz="2200" b="0" i="1" smtClean="0">
                            <a:latin typeface="Cambria Math" panose="02040503050406030204" pitchFamily="18" charset="0"/>
                            <a:ea typeface="Cambria Math" panose="02040503050406030204" pitchFamily="18" charset="0"/>
                          </a:rPr>
                          <m:t>𝑢</m:t>
                        </m:r>
                      </m:e>
                      <m:sub>
                        <m:r>
                          <a:rPr lang="en-US" sz="2200" b="0" i="1" smtClean="0">
                            <a:latin typeface="Cambria Math" panose="02040503050406030204" pitchFamily="18" charset="0"/>
                            <a:ea typeface="Cambria Math" panose="02040503050406030204" pitchFamily="18" charset="0"/>
                          </a:rPr>
                          <m:t>𝑘</m:t>
                        </m:r>
                      </m:sub>
                    </m:sSub>
                    <m:r>
                      <a:rPr lang="en-US" sz="2200" b="0" i="1" smtClean="0">
                        <a:latin typeface="Cambria Math" panose="02040503050406030204" pitchFamily="18" charset="0"/>
                        <a:ea typeface="Cambria Math" panose="02040503050406030204" pitchFamily="18" charset="0"/>
                      </a:rPr>
                      <m:t>−</m:t>
                    </m:r>
                    <m:sSub>
                      <m:sSubPr>
                        <m:ctrlPr>
                          <a:rPr lang="en-US" sz="2200" b="0" i="1" smtClean="0">
                            <a:latin typeface="Cambria Math" panose="02040503050406030204" pitchFamily="18" charset="0"/>
                            <a:ea typeface="Cambria Math" panose="02040503050406030204" pitchFamily="18" charset="0"/>
                          </a:rPr>
                        </m:ctrlPr>
                      </m:sSubPr>
                      <m:e>
                        <m:acc>
                          <m:accPr>
                            <m:chr m:val="̅"/>
                            <m:ctrlPr>
                              <a:rPr lang="en-US" sz="2200" b="0" i="1" smtClean="0">
                                <a:latin typeface="Cambria Math" panose="02040503050406030204" pitchFamily="18" charset="0"/>
                                <a:ea typeface="Cambria Math" panose="02040503050406030204" pitchFamily="18" charset="0"/>
                              </a:rPr>
                            </m:ctrlPr>
                          </m:accPr>
                          <m:e>
                            <m:r>
                              <a:rPr lang="en-US" sz="2200" b="0" i="1" smtClean="0">
                                <a:latin typeface="Cambria Math" panose="02040503050406030204" pitchFamily="18" charset="0"/>
                                <a:ea typeface="Cambria Math" panose="02040503050406030204" pitchFamily="18" charset="0"/>
                              </a:rPr>
                              <m:t>𝑢</m:t>
                            </m:r>
                          </m:e>
                        </m:acc>
                      </m:e>
                      <m:sub>
                        <m:r>
                          <a:rPr lang="en-US" sz="2200" b="0" i="1" smtClean="0">
                            <a:latin typeface="Cambria Math" panose="02040503050406030204" pitchFamily="18" charset="0"/>
                            <a:ea typeface="Cambria Math" panose="02040503050406030204" pitchFamily="18" charset="0"/>
                          </a:rPr>
                          <m:t>𝑘</m:t>
                        </m:r>
                      </m:sub>
                    </m:sSub>
                  </m:oMath>
                </a14:m>
                <a:endParaRPr lang="en-US" sz="2200" dirty="0"/>
              </a:p>
              <a:p>
                <a:pPr marL="457200" indent="-457200">
                  <a:buFont typeface="Arial" panose="020B0604020202020204" pitchFamily="34" charset="0"/>
                  <a:buChar char="•"/>
                </a:pPr>
                <a14:m>
                  <m:oMath xmlns:m="http://schemas.openxmlformats.org/officeDocument/2006/math">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𝑀</m:t>
                        </m:r>
                      </m:e>
                      <m:sub>
                        <m:r>
                          <a:rPr lang="en-US" sz="2200" b="0" i="1" smtClean="0">
                            <a:latin typeface="Cambria Math" panose="02040503050406030204" pitchFamily="18" charset="0"/>
                          </a:rPr>
                          <m:t>𝑢</m:t>
                        </m:r>
                      </m:sub>
                    </m:sSub>
                    <m:r>
                      <a:rPr lang="en-US" sz="2200" b="0" i="1" smtClean="0">
                        <a:latin typeface="Cambria Math" panose="02040503050406030204" pitchFamily="18" charset="0"/>
                      </a:rPr>
                      <m:t>=</m:t>
                    </m:r>
                    <m:r>
                      <a:rPr lang="en-US" sz="2200" b="0" i="1" smtClean="0">
                        <a:latin typeface="Cambria Math" panose="02040503050406030204" pitchFamily="18" charset="0"/>
                      </a:rPr>
                      <m:t>𝛾</m:t>
                    </m:r>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𝐼</m:t>
                        </m:r>
                      </m:e>
                      <m:sub>
                        <m:r>
                          <a:rPr lang="en-US" sz="2200" b="0" i="1" smtClean="0">
                            <a:latin typeface="Cambria Math" panose="02040503050406030204" pitchFamily="18" charset="0"/>
                          </a:rPr>
                          <m:t>3</m:t>
                        </m:r>
                      </m:sub>
                    </m:sSub>
                  </m:oMath>
                </a14:m>
                <a:endParaRPr lang="en-US" sz="2200" dirty="0"/>
              </a:p>
            </p:txBody>
          </p:sp>
        </mc:Choice>
        <mc:Fallback xmlns="">
          <p:sp>
            <p:nvSpPr>
              <p:cNvPr id="2" name="TextBox 1">
                <a:extLst>
                  <a:ext uri="{FF2B5EF4-FFF2-40B4-BE49-F238E27FC236}">
                    <a16:creationId xmlns:a16="http://schemas.microsoft.com/office/drawing/2014/main" id="{0D79FDBC-CC1A-5976-7C68-8C36B2329687}"/>
                  </a:ext>
                </a:extLst>
              </p:cNvPr>
              <p:cNvSpPr txBox="1">
                <a:spLocks noRot="1" noChangeAspect="1" noMove="1" noResize="1" noEditPoints="1" noAdjustHandles="1" noChangeArrowheads="1" noChangeShapeType="1" noTextEdit="1"/>
              </p:cNvSpPr>
              <p:nvPr/>
            </p:nvSpPr>
            <p:spPr>
              <a:xfrm>
                <a:off x="596823" y="1024217"/>
                <a:ext cx="5031827" cy="1785104"/>
              </a:xfrm>
              <a:prstGeom prst="rect">
                <a:avLst/>
              </a:prstGeom>
              <a:blipFill>
                <a:blip r:embed="rId8"/>
                <a:stretch>
                  <a:fillRect l="-1576" t="-2389" b="-4778"/>
                </a:stretch>
              </a:blipFill>
            </p:spPr>
            <p:txBody>
              <a:bodyPr/>
              <a:lstStyle/>
              <a:p>
                <a:r>
                  <a:rPr lang="en-US">
                    <a:noFill/>
                  </a:rPr>
                  <a:t> </a:t>
                </a:r>
              </a:p>
            </p:txBody>
          </p:sp>
        </mc:Fallback>
      </mc:AlternateContent>
      <p:cxnSp>
        <p:nvCxnSpPr>
          <p:cNvPr id="6" name="Straight Arrow Connector 5">
            <a:extLst>
              <a:ext uri="{FF2B5EF4-FFF2-40B4-BE49-F238E27FC236}">
                <a16:creationId xmlns:a16="http://schemas.microsoft.com/office/drawing/2014/main" id="{FE2EE7ED-385C-B287-6453-7DAFCCB03F89}"/>
              </a:ext>
            </a:extLst>
          </p:cNvPr>
          <p:cNvCxnSpPr/>
          <p:nvPr/>
        </p:nvCxnSpPr>
        <p:spPr>
          <a:xfrm>
            <a:off x="4301133" y="4610100"/>
            <a:ext cx="0" cy="90170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78847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EE02AC3-6C9B-AEF8-0499-200E2503A81B}"/>
              </a:ext>
            </a:extLst>
          </p:cNvPr>
          <p:cNvSpPr>
            <a:spLocks noGrp="1"/>
          </p:cNvSpPr>
          <p:nvPr>
            <p:ph type="sldNum" sz="quarter" idx="12"/>
          </p:nvPr>
        </p:nvSpPr>
        <p:spPr/>
        <p:txBody>
          <a:bodyPr/>
          <a:lstStyle/>
          <a:p>
            <a:fld id="{16DBD0CC-423F-4B58-AFF5-83B6DD233671}" type="slidenum">
              <a:rPr lang="en-IL" smtClean="0"/>
              <a:t>39</a:t>
            </a:fld>
            <a:endParaRPr lang="en-IL"/>
          </a:p>
        </p:txBody>
      </p:sp>
      <p:sp>
        <p:nvSpPr>
          <p:cNvPr id="5" name="TextBox 4">
            <a:extLst>
              <a:ext uri="{FF2B5EF4-FFF2-40B4-BE49-F238E27FC236}">
                <a16:creationId xmlns:a16="http://schemas.microsoft.com/office/drawing/2014/main" id="{E970B17B-0DCB-16B9-1C38-9EACF299FCC5}"/>
              </a:ext>
            </a:extLst>
          </p:cNvPr>
          <p:cNvSpPr txBox="1"/>
          <p:nvPr/>
        </p:nvSpPr>
        <p:spPr>
          <a:xfrm>
            <a:off x="406831" y="183731"/>
            <a:ext cx="11569193" cy="707886"/>
          </a:xfrm>
          <a:prstGeom prst="rect">
            <a:avLst/>
          </a:prstGeom>
          <a:noFill/>
        </p:spPr>
        <p:txBody>
          <a:bodyPr wrap="none" rtlCol="1">
            <a:spAutoFit/>
          </a:bodyPr>
          <a:lstStyle/>
          <a:p>
            <a:r>
              <a:rPr lang="en-US" sz="4000" dirty="0"/>
              <a:t>Deliberation and Possible Extensions – Loopy Solutions</a:t>
            </a:r>
            <a:endParaRPr lang="he-IL" sz="4000" dirty="0"/>
          </a:p>
        </p:txBody>
      </p:sp>
      <p:pic>
        <p:nvPicPr>
          <p:cNvPr id="3" name="Picture 2">
            <a:extLst>
              <a:ext uri="{FF2B5EF4-FFF2-40B4-BE49-F238E27FC236}">
                <a16:creationId xmlns:a16="http://schemas.microsoft.com/office/drawing/2014/main" id="{F0B79777-6497-D24A-DC9F-BA5BA3B7857A}"/>
              </a:ext>
            </a:extLst>
          </p:cNvPr>
          <p:cNvPicPr>
            <a:picLocks noChangeAspect="1"/>
          </p:cNvPicPr>
          <p:nvPr/>
        </p:nvPicPr>
        <p:blipFill>
          <a:blip r:embed="rId2"/>
          <a:stretch>
            <a:fillRect/>
          </a:stretch>
        </p:blipFill>
        <p:spPr>
          <a:xfrm>
            <a:off x="1885950" y="1059971"/>
            <a:ext cx="8420100" cy="4086225"/>
          </a:xfrm>
          <a:prstGeom prst="rect">
            <a:avLst/>
          </a:prstGeom>
        </p:spPr>
      </p:pic>
      <p:sp>
        <p:nvSpPr>
          <p:cNvPr id="2" name="TextBox 1">
            <a:extLst>
              <a:ext uri="{FF2B5EF4-FFF2-40B4-BE49-F238E27FC236}">
                <a16:creationId xmlns:a16="http://schemas.microsoft.com/office/drawing/2014/main" id="{5AC18530-A12A-030E-2C65-B5181956403E}"/>
              </a:ext>
            </a:extLst>
          </p:cNvPr>
          <p:cNvSpPr txBox="1"/>
          <p:nvPr/>
        </p:nvSpPr>
        <p:spPr>
          <a:xfrm>
            <a:off x="762000" y="5329937"/>
            <a:ext cx="5956759" cy="954107"/>
          </a:xfrm>
          <a:prstGeom prst="rect">
            <a:avLst/>
          </a:prstGeom>
          <a:noFill/>
        </p:spPr>
        <p:txBody>
          <a:bodyPr wrap="none" rtlCol="0">
            <a:spAutoFit/>
          </a:bodyPr>
          <a:lstStyle/>
          <a:p>
            <a:r>
              <a:rPr lang="en-US" sz="2800" dirty="0"/>
              <a:t>Sometimes a goal is just out of reach….</a:t>
            </a:r>
          </a:p>
          <a:p>
            <a:endParaRPr lang="en-US" sz="2800" dirty="0"/>
          </a:p>
        </p:txBody>
      </p:sp>
      <p:cxnSp>
        <p:nvCxnSpPr>
          <p:cNvPr id="7" name="Straight Arrow Connector 6">
            <a:extLst>
              <a:ext uri="{FF2B5EF4-FFF2-40B4-BE49-F238E27FC236}">
                <a16:creationId xmlns:a16="http://schemas.microsoft.com/office/drawing/2014/main" id="{8B65588A-38A4-00E9-7F32-88061454F2E3}"/>
              </a:ext>
            </a:extLst>
          </p:cNvPr>
          <p:cNvCxnSpPr/>
          <p:nvPr/>
        </p:nvCxnSpPr>
        <p:spPr>
          <a:xfrm>
            <a:off x="7010400" y="5638800"/>
            <a:ext cx="1185038"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9AD7F6F-5D01-604D-5EF8-3E75F554217A}"/>
                  </a:ext>
                </a:extLst>
              </p:cNvPr>
              <p:cNvSpPr txBox="1"/>
              <p:nvPr/>
            </p:nvSpPr>
            <p:spPr>
              <a:xfrm>
                <a:off x="8737600" y="5345325"/>
                <a:ext cx="3217227" cy="523220"/>
              </a:xfrm>
              <a:prstGeom prst="rect">
                <a:avLst/>
              </a:prstGeom>
              <a:noFill/>
            </p:spPr>
            <p:txBody>
              <a:bodyPr wrap="none" rtlCol="0">
                <a:spAutoFit/>
              </a:bodyPr>
              <a:lstStyle/>
              <a:p>
                <a:r>
                  <a:rPr lang="en-US" sz="2800" dirty="0"/>
                  <a:t>Dynamically relax </a:t>
                </a:r>
                <a14:m>
                  <m:oMath xmlns:m="http://schemas.openxmlformats.org/officeDocument/2006/math">
                    <m:r>
                      <a:rPr lang="en-US" sz="2800">
                        <a:latin typeface="Cambria Math" panose="02040503050406030204" pitchFamily="18" charset="0"/>
                      </a:rPr>
                      <m:t>𝛽</m:t>
                    </m:r>
                  </m:oMath>
                </a14:m>
                <a:r>
                  <a:rPr lang="en-US" sz="2800" dirty="0"/>
                  <a:t>?</a:t>
                </a:r>
              </a:p>
            </p:txBody>
          </p:sp>
        </mc:Choice>
        <mc:Fallback xmlns="">
          <p:sp>
            <p:nvSpPr>
              <p:cNvPr id="8" name="TextBox 7">
                <a:extLst>
                  <a:ext uri="{FF2B5EF4-FFF2-40B4-BE49-F238E27FC236}">
                    <a16:creationId xmlns:a16="http://schemas.microsoft.com/office/drawing/2014/main" id="{E9AD7F6F-5D01-604D-5EF8-3E75F554217A}"/>
                  </a:ext>
                </a:extLst>
              </p:cNvPr>
              <p:cNvSpPr txBox="1">
                <a:spLocks noRot="1" noChangeAspect="1" noMove="1" noResize="1" noEditPoints="1" noAdjustHandles="1" noChangeArrowheads="1" noChangeShapeType="1" noTextEdit="1"/>
              </p:cNvSpPr>
              <p:nvPr/>
            </p:nvSpPr>
            <p:spPr>
              <a:xfrm>
                <a:off x="8737600" y="5345325"/>
                <a:ext cx="3217227" cy="523220"/>
              </a:xfrm>
              <a:prstGeom prst="rect">
                <a:avLst/>
              </a:prstGeom>
              <a:blipFill>
                <a:blip r:embed="rId3"/>
                <a:stretch>
                  <a:fillRect l="-3788" t="-11628" r="-2652" b="-32558"/>
                </a:stretch>
              </a:blipFill>
            </p:spPr>
            <p:txBody>
              <a:bodyPr/>
              <a:lstStyle/>
              <a:p>
                <a:r>
                  <a:rPr lang="en-US">
                    <a:noFill/>
                  </a:rPr>
                  <a:t> </a:t>
                </a:r>
              </a:p>
            </p:txBody>
          </p:sp>
        </mc:Fallback>
      </mc:AlternateContent>
    </p:spTree>
    <p:extLst>
      <p:ext uri="{BB962C8B-B14F-4D97-AF65-F5344CB8AC3E}">
        <p14:creationId xmlns:p14="http://schemas.microsoft.com/office/powerpoint/2010/main" val="3338904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3304ED5-1641-597E-467B-0690569F6635}"/>
              </a:ext>
            </a:extLst>
          </p:cNvPr>
          <p:cNvSpPr>
            <a:spLocks noGrp="1"/>
          </p:cNvSpPr>
          <p:nvPr>
            <p:ph type="sldNum" sz="quarter" idx="12"/>
          </p:nvPr>
        </p:nvSpPr>
        <p:spPr/>
        <p:txBody>
          <a:bodyPr/>
          <a:lstStyle/>
          <a:p>
            <a:fld id="{16DBD0CC-423F-4B58-AFF5-83B6DD233671}" type="slidenum">
              <a:rPr lang="en-IL" smtClean="0"/>
              <a:t>4</a:t>
            </a:fld>
            <a:endParaRPr lang="en-IL"/>
          </a:p>
        </p:txBody>
      </p:sp>
      <p:sp>
        <p:nvSpPr>
          <p:cNvPr id="6" name="TextBox 5">
            <a:extLst>
              <a:ext uri="{FF2B5EF4-FFF2-40B4-BE49-F238E27FC236}">
                <a16:creationId xmlns:a16="http://schemas.microsoft.com/office/drawing/2014/main" id="{AAB4507E-B765-2F67-7601-B2BF8AD02556}"/>
              </a:ext>
            </a:extLst>
          </p:cNvPr>
          <p:cNvSpPr txBox="1"/>
          <p:nvPr/>
        </p:nvSpPr>
        <p:spPr>
          <a:xfrm>
            <a:off x="404870" y="497591"/>
            <a:ext cx="6097836" cy="830997"/>
          </a:xfrm>
          <a:prstGeom prst="rect">
            <a:avLst/>
          </a:prstGeom>
          <a:noFill/>
        </p:spPr>
        <p:txBody>
          <a:bodyPr wrap="square">
            <a:spAutoFit/>
          </a:bodyPr>
          <a:lstStyle/>
          <a:p>
            <a:r>
              <a:rPr lang="en-US" sz="2400" u="sng" dirty="0"/>
              <a:t>Approach:</a:t>
            </a:r>
          </a:p>
          <a:p>
            <a:pPr marL="342900" indent="-342900">
              <a:buFont typeface="Arial" panose="020B0604020202020204" pitchFamily="34" charset="0"/>
              <a:buChar char="•"/>
            </a:pPr>
            <a:r>
              <a:rPr lang="en-US" sz="2400" dirty="0"/>
              <a:t>Model Predictive Controller </a:t>
            </a:r>
          </a:p>
        </p:txBody>
      </p:sp>
      <p:pic>
        <p:nvPicPr>
          <p:cNvPr id="7" name="Picture 6" descr="A picture containing text, laser&#10;&#10;Description automatically generated">
            <a:extLst>
              <a:ext uri="{FF2B5EF4-FFF2-40B4-BE49-F238E27FC236}">
                <a16:creationId xmlns:a16="http://schemas.microsoft.com/office/drawing/2014/main" id="{4953CA26-1F1D-A7C6-8B1B-405B4EF75B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17036" y="589988"/>
            <a:ext cx="4182737" cy="2321420"/>
          </a:xfrm>
          <a:prstGeom prst="rect">
            <a:avLst/>
          </a:prstGeom>
        </p:spPr>
      </p:pic>
      <p:pic>
        <p:nvPicPr>
          <p:cNvPr id="9" name="Picture 8">
            <a:extLst>
              <a:ext uri="{FF2B5EF4-FFF2-40B4-BE49-F238E27FC236}">
                <a16:creationId xmlns:a16="http://schemas.microsoft.com/office/drawing/2014/main" id="{FB7EF93A-BB7A-3EC8-595E-0A413ED7BC1F}"/>
              </a:ext>
            </a:extLst>
          </p:cNvPr>
          <p:cNvPicPr>
            <a:picLocks noChangeAspect="1"/>
          </p:cNvPicPr>
          <p:nvPr/>
        </p:nvPicPr>
        <p:blipFill>
          <a:blip r:embed="rId3"/>
          <a:stretch>
            <a:fillRect/>
          </a:stretch>
        </p:blipFill>
        <p:spPr>
          <a:xfrm>
            <a:off x="1403408" y="3933522"/>
            <a:ext cx="6815176" cy="2605390"/>
          </a:xfrm>
          <a:prstGeom prst="rect">
            <a:avLst/>
          </a:prstGeom>
        </p:spPr>
      </p:pic>
      <p:sp>
        <p:nvSpPr>
          <p:cNvPr id="10" name="TextBox 9">
            <a:extLst>
              <a:ext uri="{FF2B5EF4-FFF2-40B4-BE49-F238E27FC236}">
                <a16:creationId xmlns:a16="http://schemas.microsoft.com/office/drawing/2014/main" id="{084FC8F1-53EC-769B-B78F-08467D36D5A6}"/>
              </a:ext>
            </a:extLst>
          </p:cNvPr>
          <p:cNvSpPr txBox="1"/>
          <p:nvPr/>
        </p:nvSpPr>
        <p:spPr>
          <a:xfrm>
            <a:off x="324327" y="3429000"/>
            <a:ext cx="8763040" cy="461665"/>
          </a:xfrm>
          <a:prstGeom prst="rect">
            <a:avLst/>
          </a:prstGeom>
          <a:noFill/>
        </p:spPr>
        <p:txBody>
          <a:bodyPr wrap="none" rtlCol="0">
            <a:spAutoFit/>
          </a:bodyPr>
          <a:lstStyle/>
          <a:p>
            <a:r>
              <a:rPr lang="en-US" sz="2400" dirty="0"/>
              <a:t>Plan with the Estimation in mind – Reason about future observations</a:t>
            </a:r>
          </a:p>
        </p:txBody>
      </p:sp>
    </p:spTree>
    <p:extLst>
      <p:ext uri="{BB962C8B-B14F-4D97-AF65-F5344CB8AC3E}">
        <p14:creationId xmlns:p14="http://schemas.microsoft.com/office/powerpoint/2010/main" val="391479943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EE02AC3-6C9B-AEF8-0499-200E2503A81B}"/>
              </a:ext>
            </a:extLst>
          </p:cNvPr>
          <p:cNvSpPr>
            <a:spLocks noGrp="1"/>
          </p:cNvSpPr>
          <p:nvPr>
            <p:ph type="sldNum" sz="quarter" idx="12"/>
          </p:nvPr>
        </p:nvSpPr>
        <p:spPr/>
        <p:txBody>
          <a:bodyPr/>
          <a:lstStyle/>
          <a:p>
            <a:fld id="{16DBD0CC-423F-4B58-AFF5-83B6DD233671}" type="slidenum">
              <a:rPr lang="en-IL" smtClean="0"/>
              <a:t>40</a:t>
            </a:fld>
            <a:endParaRPr lang="en-IL"/>
          </a:p>
        </p:txBody>
      </p:sp>
      <p:sp>
        <p:nvSpPr>
          <p:cNvPr id="5" name="TextBox 4">
            <a:extLst>
              <a:ext uri="{FF2B5EF4-FFF2-40B4-BE49-F238E27FC236}">
                <a16:creationId xmlns:a16="http://schemas.microsoft.com/office/drawing/2014/main" id="{E970B17B-0DCB-16B9-1C38-9EACF299FCC5}"/>
              </a:ext>
            </a:extLst>
          </p:cNvPr>
          <p:cNvSpPr txBox="1"/>
          <p:nvPr/>
        </p:nvSpPr>
        <p:spPr>
          <a:xfrm>
            <a:off x="406831" y="183731"/>
            <a:ext cx="11682109" cy="707886"/>
          </a:xfrm>
          <a:prstGeom prst="rect">
            <a:avLst/>
          </a:prstGeom>
          <a:noFill/>
        </p:spPr>
        <p:txBody>
          <a:bodyPr wrap="none" rtlCol="1">
            <a:spAutoFit/>
          </a:bodyPr>
          <a:lstStyle/>
          <a:p>
            <a:r>
              <a:rPr lang="en-US" sz="4000" dirty="0"/>
              <a:t>Deliberation and Possible Extensions – Hard constraints</a:t>
            </a:r>
            <a:endParaRPr lang="he-IL" sz="4000" dirty="0"/>
          </a:p>
        </p:txBody>
      </p:sp>
      <p:grpSp>
        <p:nvGrpSpPr>
          <p:cNvPr id="11" name="Group 10">
            <a:extLst>
              <a:ext uri="{FF2B5EF4-FFF2-40B4-BE49-F238E27FC236}">
                <a16:creationId xmlns:a16="http://schemas.microsoft.com/office/drawing/2014/main" id="{A83C425A-8F27-48BA-7508-148757FA6CFE}"/>
              </a:ext>
            </a:extLst>
          </p:cNvPr>
          <p:cNvGrpSpPr/>
          <p:nvPr/>
        </p:nvGrpSpPr>
        <p:grpSpPr>
          <a:xfrm>
            <a:off x="579013" y="1294114"/>
            <a:ext cx="10231327" cy="1199820"/>
            <a:chOff x="579013" y="1294114"/>
            <a:chExt cx="10231327" cy="1199820"/>
          </a:xfrm>
        </p:grpSpPr>
        <p:pic>
          <p:nvPicPr>
            <p:cNvPr id="6" name="Picture 5">
              <a:extLst>
                <a:ext uri="{FF2B5EF4-FFF2-40B4-BE49-F238E27FC236}">
                  <a16:creationId xmlns:a16="http://schemas.microsoft.com/office/drawing/2014/main" id="{491961FC-8395-63D3-2541-104FEEDF26A5}"/>
                </a:ext>
              </a:extLst>
            </p:cNvPr>
            <p:cNvPicPr>
              <a:picLocks noChangeAspect="1"/>
            </p:cNvPicPr>
            <p:nvPr/>
          </p:nvPicPr>
          <p:blipFill rotWithShape="1">
            <a:blip r:embed="rId3"/>
            <a:srcRect b="58827"/>
            <a:stretch/>
          </p:blipFill>
          <p:spPr>
            <a:xfrm>
              <a:off x="961490" y="1372328"/>
              <a:ext cx="9848850" cy="1121606"/>
            </a:xfrm>
            <a:prstGeom prst="rect">
              <a:avLst/>
            </a:prstGeom>
          </p:spPr>
        </p:pic>
        <p:sp>
          <p:nvSpPr>
            <p:cNvPr id="9" name="TextBox 8">
              <a:extLst>
                <a:ext uri="{FF2B5EF4-FFF2-40B4-BE49-F238E27FC236}">
                  <a16:creationId xmlns:a16="http://schemas.microsoft.com/office/drawing/2014/main" id="{634A6D88-AEF4-3CD5-C708-B97E41495CB9}"/>
                </a:ext>
              </a:extLst>
            </p:cNvPr>
            <p:cNvSpPr txBox="1"/>
            <p:nvPr/>
          </p:nvSpPr>
          <p:spPr>
            <a:xfrm>
              <a:off x="579013" y="1294114"/>
              <a:ext cx="764953" cy="707886"/>
            </a:xfrm>
            <a:prstGeom prst="rect">
              <a:avLst/>
            </a:prstGeom>
            <a:noFill/>
          </p:spPr>
          <p:txBody>
            <a:bodyPr wrap="none" rtlCol="0">
              <a:spAutoFit/>
            </a:bodyPr>
            <a:lstStyle/>
            <a:p>
              <a:r>
                <a:rPr lang="en-US" sz="4000" b="1" dirty="0"/>
                <a:t>(1)</a:t>
              </a:r>
            </a:p>
          </p:txBody>
        </p:sp>
      </p:grpSp>
      <p:grpSp>
        <p:nvGrpSpPr>
          <p:cNvPr id="12" name="Group 11">
            <a:extLst>
              <a:ext uri="{FF2B5EF4-FFF2-40B4-BE49-F238E27FC236}">
                <a16:creationId xmlns:a16="http://schemas.microsoft.com/office/drawing/2014/main" id="{58C5CB8F-CFC1-2133-D8E9-A4970B8D4926}"/>
              </a:ext>
            </a:extLst>
          </p:cNvPr>
          <p:cNvGrpSpPr/>
          <p:nvPr/>
        </p:nvGrpSpPr>
        <p:grpSpPr>
          <a:xfrm>
            <a:off x="579013" y="3334143"/>
            <a:ext cx="10983174" cy="2059848"/>
            <a:chOff x="548426" y="4254500"/>
            <a:chExt cx="10983174" cy="2059848"/>
          </a:xfrm>
        </p:grpSpPr>
        <p:pic>
          <p:nvPicPr>
            <p:cNvPr id="8" name="Picture 7">
              <a:extLst>
                <a:ext uri="{FF2B5EF4-FFF2-40B4-BE49-F238E27FC236}">
                  <a16:creationId xmlns:a16="http://schemas.microsoft.com/office/drawing/2014/main" id="{F1F4996B-5823-EC84-D947-1FEBF1984814}"/>
                </a:ext>
              </a:extLst>
            </p:cNvPr>
            <p:cNvPicPr>
              <a:picLocks noChangeAspect="1"/>
            </p:cNvPicPr>
            <p:nvPr/>
          </p:nvPicPr>
          <p:blipFill>
            <a:blip r:embed="rId4"/>
            <a:stretch>
              <a:fillRect/>
            </a:stretch>
          </p:blipFill>
          <p:spPr>
            <a:xfrm>
              <a:off x="1342490" y="4656998"/>
              <a:ext cx="9086850" cy="1657350"/>
            </a:xfrm>
            <a:prstGeom prst="rect">
              <a:avLst/>
            </a:prstGeom>
          </p:spPr>
        </p:pic>
        <p:cxnSp>
          <p:nvCxnSpPr>
            <p:cNvPr id="3" name="Straight Connector 2">
              <a:extLst>
                <a:ext uri="{FF2B5EF4-FFF2-40B4-BE49-F238E27FC236}">
                  <a16:creationId xmlns:a16="http://schemas.microsoft.com/office/drawing/2014/main" id="{AA80B05C-9A1B-2720-F89B-C0BA40F1DA7E}"/>
                </a:ext>
              </a:extLst>
            </p:cNvPr>
            <p:cNvCxnSpPr/>
            <p:nvPr/>
          </p:nvCxnSpPr>
          <p:spPr>
            <a:xfrm>
              <a:off x="698500" y="4254500"/>
              <a:ext cx="10833100"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CDE2067E-AA7D-1442-10D9-9A3E26A14015}"/>
                </a:ext>
              </a:extLst>
            </p:cNvPr>
            <p:cNvSpPr txBox="1"/>
            <p:nvPr/>
          </p:nvSpPr>
          <p:spPr>
            <a:xfrm>
              <a:off x="548426" y="4412524"/>
              <a:ext cx="764953" cy="707886"/>
            </a:xfrm>
            <a:prstGeom prst="rect">
              <a:avLst/>
            </a:prstGeom>
            <a:noFill/>
          </p:spPr>
          <p:txBody>
            <a:bodyPr wrap="none" rtlCol="0">
              <a:spAutoFit/>
            </a:bodyPr>
            <a:lstStyle/>
            <a:p>
              <a:r>
                <a:rPr lang="en-US" sz="4000" b="1" dirty="0"/>
                <a:t>(2)</a:t>
              </a:r>
            </a:p>
          </p:txBody>
        </p:sp>
      </p:grpSp>
      <p:cxnSp>
        <p:nvCxnSpPr>
          <p:cNvPr id="14" name="Straight Connector 13">
            <a:extLst>
              <a:ext uri="{FF2B5EF4-FFF2-40B4-BE49-F238E27FC236}">
                <a16:creationId xmlns:a16="http://schemas.microsoft.com/office/drawing/2014/main" id="{FFAA9D5B-9A88-B6C8-C091-3E6058BB7A5F}"/>
              </a:ext>
            </a:extLst>
          </p:cNvPr>
          <p:cNvCxnSpPr/>
          <p:nvPr/>
        </p:nvCxnSpPr>
        <p:spPr>
          <a:xfrm>
            <a:off x="6644640" y="4511040"/>
            <a:ext cx="2987040"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8119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EE02AC3-6C9B-AEF8-0499-200E2503A81B}"/>
              </a:ext>
            </a:extLst>
          </p:cNvPr>
          <p:cNvSpPr>
            <a:spLocks noGrp="1"/>
          </p:cNvSpPr>
          <p:nvPr>
            <p:ph type="sldNum" sz="quarter" idx="12"/>
          </p:nvPr>
        </p:nvSpPr>
        <p:spPr/>
        <p:txBody>
          <a:bodyPr/>
          <a:lstStyle/>
          <a:p>
            <a:fld id="{16DBD0CC-423F-4B58-AFF5-83B6DD233671}" type="slidenum">
              <a:rPr lang="en-IL" smtClean="0"/>
              <a:t>41</a:t>
            </a:fld>
            <a:endParaRPr lang="en-IL"/>
          </a:p>
        </p:txBody>
      </p:sp>
      <p:sp>
        <p:nvSpPr>
          <p:cNvPr id="5" name="TextBox 4">
            <a:extLst>
              <a:ext uri="{FF2B5EF4-FFF2-40B4-BE49-F238E27FC236}">
                <a16:creationId xmlns:a16="http://schemas.microsoft.com/office/drawing/2014/main" id="{E970B17B-0DCB-16B9-1C38-9EACF299FCC5}"/>
              </a:ext>
            </a:extLst>
          </p:cNvPr>
          <p:cNvSpPr txBox="1"/>
          <p:nvPr/>
        </p:nvSpPr>
        <p:spPr>
          <a:xfrm>
            <a:off x="406831" y="183731"/>
            <a:ext cx="10691645" cy="707886"/>
          </a:xfrm>
          <a:prstGeom prst="rect">
            <a:avLst/>
          </a:prstGeom>
          <a:noFill/>
        </p:spPr>
        <p:txBody>
          <a:bodyPr wrap="none" rtlCol="1">
            <a:spAutoFit/>
          </a:bodyPr>
          <a:lstStyle/>
          <a:p>
            <a:r>
              <a:rPr lang="en-US" sz="4000" dirty="0"/>
              <a:t>Deliberation and Possible Extensions – Other ideas</a:t>
            </a:r>
            <a:endParaRPr lang="he-IL" sz="4000" dirty="0"/>
          </a:p>
        </p:txBody>
      </p:sp>
      <p:sp>
        <p:nvSpPr>
          <p:cNvPr id="2" name="TextBox 1">
            <a:extLst>
              <a:ext uri="{FF2B5EF4-FFF2-40B4-BE49-F238E27FC236}">
                <a16:creationId xmlns:a16="http://schemas.microsoft.com/office/drawing/2014/main" id="{49EC7B6E-60F0-9557-31C9-2B5D1BB37A42}"/>
              </a:ext>
            </a:extLst>
          </p:cNvPr>
          <p:cNvSpPr txBox="1"/>
          <p:nvPr/>
        </p:nvSpPr>
        <p:spPr>
          <a:xfrm>
            <a:off x="952500" y="1197630"/>
            <a:ext cx="3327258" cy="523220"/>
          </a:xfrm>
          <a:prstGeom prst="rect">
            <a:avLst/>
          </a:prstGeom>
          <a:noFill/>
        </p:spPr>
        <p:txBody>
          <a:bodyPr wrap="none" rtlCol="0">
            <a:spAutoFit/>
          </a:bodyPr>
          <a:lstStyle/>
          <a:p>
            <a:pPr marL="285750" indent="-285750">
              <a:buFont typeface="Arial" panose="020B0604020202020204" pitchFamily="34" charset="0"/>
              <a:buChar char="•"/>
            </a:pPr>
            <a:r>
              <a:rPr lang="en-US" sz="2800" dirty="0"/>
              <a:t>Obstacle Avoidance</a:t>
            </a:r>
          </a:p>
        </p:txBody>
      </p:sp>
      <p:grpSp>
        <p:nvGrpSpPr>
          <p:cNvPr id="48" name="Group 47">
            <a:extLst>
              <a:ext uri="{FF2B5EF4-FFF2-40B4-BE49-F238E27FC236}">
                <a16:creationId xmlns:a16="http://schemas.microsoft.com/office/drawing/2014/main" id="{BE64AC24-D704-5958-B6D3-B83004B50B73}"/>
              </a:ext>
            </a:extLst>
          </p:cNvPr>
          <p:cNvGrpSpPr/>
          <p:nvPr/>
        </p:nvGrpSpPr>
        <p:grpSpPr>
          <a:xfrm>
            <a:off x="952500" y="2026863"/>
            <a:ext cx="11013119" cy="2388821"/>
            <a:chOff x="952500" y="2026863"/>
            <a:chExt cx="11013119" cy="2388821"/>
          </a:xfrm>
        </p:grpSpPr>
        <p:sp>
          <p:nvSpPr>
            <p:cNvPr id="7" name="TextBox 6">
              <a:extLst>
                <a:ext uri="{FF2B5EF4-FFF2-40B4-BE49-F238E27FC236}">
                  <a16:creationId xmlns:a16="http://schemas.microsoft.com/office/drawing/2014/main" id="{EC651A19-2DFA-640D-11F8-6A158CA9BF74}"/>
                </a:ext>
              </a:extLst>
            </p:cNvPr>
            <p:cNvSpPr txBox="1"/>
            <p:nvPr/>
          </p:nvSpPr>
          <p:spPr>
            <a:xfrm>
              <a:off x="952500" y="2026863"/>
              <a:ext cx="6096000" cy="523220"/>
            </a:xfrm>
            <a:prstGeom prst="rect">
              <a:avLst/>
            </a:prstGeom>
            <a:noFill/>
          </p:spPr>
          <p:txBody>
            <a:bodyPr wrap="square">
              <a:spAutoFit/>
            </a:bodyPr>
            <a:lstStyle/>
            <a:p>
              <a:pPr marL="285750" indent="-285750">
                <a:buFont typeface="Arial" panose="020B0604020202020204" pitchFamily="34" charset="0"/>
                <a:buChar char="•"/>
              </a:pPr>
              <a:r>
                <a:rPr lang="en-US" sz="2800" u="sng" dirty="0"/>
                <a:t>Efficiency:</a:t>
              </a:r>
            </a:p>
          </p:txBody>
        </p:sp>
        <p:grpSp>
          <p:nvGrpSpPr>
            <p:cNvPr id="23" name="Group 22">
              <a:extLst>
                <a:ext uri="{FF2B5EF4-FFF2-40B4-BE49-F238E27FC236}">
                  <a16:creationId xmlns:a16="http://schemas.microsoft.com/office/drawing/2014/main" id="{BAB19F20-7AB9-B8E8-41A5-E5F6489F7DDA}"/>
                </a:ext>
              </a:extLst>
            </p:cNvPr>
            <p:cNvGrpSpPr/>
            <p:nvPr/>
          </p:nvGrpSpPr>
          <p:grpSpPr>
            <a:xfrm>
              <a:off x="3859316" y="2721417"/>
              <a:ext cx="2711576" cy="1641689"/>
              <a:chOff x="1537274" y="2856096"/>
              <a:chExt cx="3101319" cy="1877654"/>
            </a:xfrm>
          </p:grpSpPr>
          <p:pic>
            <p:nvPicPr>
              <p:cNvPr id="15" name="Picture 14" descr="Diagram&#10;&#10;Description automatically generated">
                <a:extLst>
                  <a:ext uri="{FF2B5EF4-FFF2-40B4-BE49-F238E27FC236}">
                    <a16:creationId xmlns:a16="http://schemas.microsoft.com/office/drawing/2014/main" id="{1F199662-7BD4-23A6-1FC8-3035B2BD22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0265" y="3297241"/>
                <a:ext cx="2793212" cy="1436509"/>
              </a:xfrm>
              <a:prstGeom prst="rect">
                <a:avLst/>
              </a:prstGeom>
            </p:spPr>
          </p:pic>
          <p:sp>
            <p:nvSpPr>
              <p:cNvPr id="16" name="TextBox 15">
                <a:extLst>
                  <a:ext uri="{FF2B5EF4-FFF2-40B4-BE49-F238E27FC236}">
                    <a16:creationId xmlns:a16="http://schemas.microsoft.com/office/drawing/2014/main" id="{05F632E8-5636-1A09-F9F6-8348D5FDD544}"/>
                  </a:ext>
                </a:extLst>
              </p:cNvPr>
              <p:cNvSpPr txBox="1"/>
              <p:nvPr/>
            </p:nvSpPr>
            <p:spPr>
              <a:xfrm>
                <a:off x="1537274" y="2856096"/>
                <a:ext cx="3101319" cy="352015"/>
              </a:xfrm>
              <a:prstGeom prst="rect">
                <a:avLst/>
              </a:prstGeom>
              <a:noFill/>
            </p:spPr>
            <p:txBody>
              <a:bodyPr wrap="none" rtlCol="0">
                <a:spAutoFit/>
              </a:bodyPr>
              <a:lstStyle/>
              <a:p>
                <a:r>
                  <a:rPr lang="en-US" sz="1400" dirty="0"/>
                  <a:t>Exact Differentials with Lie Algebra</a:t>
                </a:r>
              </a:p>
            </p:txBody>
          </p:sp>
        </p:grpSp>
        <p:grpSp>
          <p:nvGrpSpPr>
            <p:cNvPr id="24" name="Group 23">
              <a:extLst>
                <a:ext uri="{FF2B5EF4-FFF2-40B4-BE49-F238E27FC236}">
                  <a16:creationId xmlns:a16="http://schemas.microsoft.com/office/drawing/2014/main" id="{E9E49600-B913-8C4A-D64B-D3D774AAB522}"/>
                </a:ext>
              </a:extLst>
            </p:cNvPr>
            <p:cNvGrpSpPr/>
            <p:nvPr/>
          </p:nvGrpSpPr>
          <p:grpSpPr>
            <a:xfrm>
              <a:off x="6983404" y="2657198"/>
              <a:ext cx="1991186" cy="1549005"/>
              <a:chOff x="9588500" y="2779371"/>
              <a:chExt cx="1991186" cy="1549005"/>
            </a:xfrm>
          </p:grpSpPr>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D614D020-C4EB-85E4-2EF3-308ABB123D77}"/>
                      </a:ext>
                    </a:extLst>
                  </p:cNvPr>
                  <p:cNvSpPr txBox="1"/>
                  <p:nvPr/>
                </p:nvSpPr>
                <p:spPr>
                  <a:xfrm>
                    <a:off x="9588500" y="3529568"/>
                    <a:ext cx="1991186" cy="79880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sz="3600" i="1" smtClean="0">
                                  <a:latin typeface="Cambria Math" panose="02040503050406030204" pitchFamily="18" charset="0"/>
                                </a:rPr>
                              </m:ctrlPr>
                            </m:sSubSupPr>
                            <m:e>
                              <m:r>
                                <a:rPr lang="en-US" sz="3600" b="0" i="1" smtClean="0">
                                  <a:latin typeface="Cambria Math" panose="02040503050406030204" pitchFamily="18" charset="0"/>
                                </a:rPr>
                                <m:t>𝑢</m:t>
                              </m:r>
                            </m:e>
                            <m:sub>
                              <m:r>
                                <a:rPr lang="en-US" sz="3600" b="0" i="1" smtClean="0">
                                  <a:latin typeface="Cambria Math" panose="02040503050406030204" pitchFamily="18" charset="0"/>
                                </a:rPr>
                                <m:t>𝑘</m:t>
                              </m:r>
                              <m:r>
                                <a:rPr lang="en-US" sz="3600" b="0" i="1" smtClean="0">
                                  <a:latin typeface="Cambria Math" panose="02040503050406030204" pitchFamily="18" charset="0"/>
                                </a:rPr>
                                <m:t>:</m:t>
                              </m:r>
                              <m:r>
                                <a:rPr lang="en-US" sz="3600" b="0" i="1" smtClean="0">
                                  <a:latin typeface="Cambria Math" panose="02040503050406030204" pitchFamily="18" charset="0"/>
                                </a:rPr>
                                <m:t>𝑘</m:t>
                              </m:r>
                              <m:r>
                                <a:rPr lang="en-US" sz="3600" b="0" i="1" smtClean="0">
                                  <a:latin typeface="Cambria Math" panose="02040503050406030204" pitchFamily="18" charset="0"/>
                                </a:rPr>
                                <m:t>+</m:t>
                              </m:r>
                              <m:r>
                                <a:rPr lang="en-US" sz="3600" b="0" i="1" smtClean="0">
                                  <a:latin typeface="Cambria Math" panose="02040503050406030204" pitchFamily="18" charset="0"/>
                                </a:rPr>
                                <m:t>𝐿</m:t>
                              </m:r>
                              <m:r>
                                <a:rPr lang="en-US" sz="3600" b="0" i="1" smtClean="0">
                                  <a:latin typeface="Cambria Math" panose="02040503050406030204" pitchFamily="18" charset="0"/>
                                </a:rPr>
                                <m:t>−</m:t>
                              </m:r>
                              <m:r>
                                <a:rPr lang="en-US" sz="3600" b="0" i="1" smtClean="0">
                                  <a:latin typeface="Cambria Math" panose="02040503050406030204" pitchFamily="18" charset="0"/>
                                </a:rPr>
                                <m:t>1</m:t>
                              </m:r>
                            </m:sub>
                            <m:sup>
                              <m:r>
                                <a:rPr lang="en-US" sz="3600" b="0" i="1" smtClean="0">
                                  <a:latin typeface="Cambria Math" panose="02040503050406030204" pitchFamily="18" charset="0"/>
                                </a:rPr>
                                <m:t>(</m:t>
                              </m:r>
                              <m:r>
                                <a:rPr lang="en-US" sz="3600" b="0" i="1" smtClean="0">
                                  <a:latin typeface="Cambria Math" panose="02040503050406030204" pitchFamily="18" charset="0"/>
                                </a:rPr>
                                <m:t>0</m:t>
                              </m:r>
                              <m:r>
                                <a:rPr lang="en-US" sz="3600" b="0" i="1" smtClean="0">
                                  <a:latin typeface="Cambria Math" panose="02040503050406030204" pitchFamily="18" charset="0"/>
                                </a:rPr>
                                <m:t>)</m:t>
                              </m:r>
                            </m:sup>
                          </m:sSubSup>
                        </m:oMath>
                      </m:oMathPara>
                    </a14:m>
                    <a:endParaRPr lang="en-US" sz="3600" dirty="0"/>
                  </a:p>
                </p:txBody>
              </p:sp>
            </mc:Choice>
            <mc:Fallback xmlns="">
              <p:sp>
                <p:nvSpPr>
                  <p:cNvPr id="17" name="TextBox 16">
                    <a:extLst>
                      <a:ext uri="{FF2B5EF4-FFF2-40B4-BE49-F238E27FC236}">
                        <a16:creationId xmlns:a16="http://schemas.microsoft.com/office/drawing/2014/main" id="{D614D020-C4EB-85E4-2EF3-308ABB123D77}"/>
                      </a:ext>
                    </a:extLst>
                  </p:cNvPr>
                  <p:cNvSpPr txBox="1">
                    <a:spLocks noRot="1" noChangeAspect="1" noMove="1" noResize="1" noEditPoints="1" noAdjustHandles="1" noChangeArrowheads="1" noChangeShapeType="1" noTextEdit="1"/>
                  </p:cNvSpPr>
                  <p:nvPr/>
                </p:nvSpPr>
                <p:spPr>
                  <a:xfrm>
                    <a:off x="9588500" y="3529568"/>
                    <a:ext cx="1991186" cy="798808"/>
                  </a:xfrm>
                  <a:prstGeom prst="rect">
                    <a:avLst/>
                  </a:prstGeom>
                  <a:blipFill>
                    <a:blip r:embed="rId4"/>
                    <a:stretch>
                      <a:fillRect/>
                    </a:stretch>
                  </a:blipFill>
                </p:spPr>
                <p:txBody>
                  <a:bodyPr/>
                  <a:lstStyle/>
                  <a:p>
                    <a:r>
                      <a:rPr lang="en-US">
                        <a:noFill/>
                      </a:rPr>
                      <a:t> </a:t>
                    </a:r>
                  </a:p>
                </p:txBody>
              </p:sp>
            </mc:Fallback>
          </mc:AlternateContent>
          <p:sp>
            <p:nvSpPr>
              <p:cNvPr id="18" name="TextBox 17">
                <a:extLst>
                  <a:ext uri="{FF2B5EF4-FFF2-40B4-BE49-F238E27FC236}">
                    <a16:creationId xmlns:a16="http://schemas.microsoft.com/office/drawing/2014/main" id="{4FA6225F-14D5-ABAB-D349-0E99A8E68FD2}"/>
                  </a:ext>
                </a:extLst>
              </p:cNvPr>
              <p:cNvSpPr txBox="1"/>
              <p:nvPr/>
            </p:nvSpPr>
            <p:spPr>
              <a:xfrm>
                <a:off x="9805578" y="2779371"/>
                <a:ext cx="1557029" cy="307777"/>
              </a:xfrm>
              <a:prstGeom prst="rect">
                <a:avLst/>
              </a:prstGeom>
              <a:noFill/>
            </p:spPr>
            <p:txBody>
              <a:bodyPr wrap="none" rtlCol="0">
                <a:spAutoFit/>
              </a:bodyPr>
              <a:lstStyle/>
              <a:p>
                <a:r>
                  <a:rPr lang="en-US" sz="1400" dirty="0"/>
                  <a:t>Smart Initialization</a:t>
                </a:r>
              </a:p>
            </p:txBody>
          </p:sp>
        </p:grpSp>
        <p:grpSp>
          <p:nvGrpSpPr>
            <p:cNvPr id="22" name="Group 21">
              <a:extLst>
                <a:ext uri="{FF2B5EF4-FFF2-40B4-BE49-F238E27FC236}">
                  <a16:creationId xmlns:a16="http://schemas.microsoft.com/office/drawing/2014/main" id="{AE4776BE-D9BE-4E3D-4BF2-8CE5394FCD2E}"/>
                </a:ext>
              </a:extLst>
            </p:cNvPr>
            <p:cNvGrpSpPr/>
            <p:nvPr/>
          </p:nvGrpSpPr>
          <p:grpSpPr>
            <a:xfrm>
              <a:off x="1176695" y="2703541"/>
              <a:ext cx="2538880" cy="1659565"/>
              <a:chOff x="5684239" y="2856096"/>
              <a:chExt cx="4150396" cy="2325424"/>
            </a:xfrm>
          </p:grpSpPr>
          <p:pic>
            <p:nvPicPr>
              <p:cNvPr id="20" name="Picture 19" descr="Chart, surface chart&#10;&#10;Description automatically generated">
                <a:extLst>
                  <a:ext uri="{FF2B5EF4-FFF2-40B4-BE49-F238E27FC236}">
                    <a16:creationId xmlns:a16="http://schemas.microsoft.com/office/drawing/2014/main" id="{6086222C-AEAC-4F38-C6AC-D11ACCD6641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84239" y="3581320"/>
                <a:ext cx="2857500" cy="1600200"/>
              </a:xfrm>
              <a:prstGeom prst="rect">
                <a:avLst/>
              </a:prstGeom>
            </p:spPr>
          </p:pic>
          <p:sp>
            <p:nvSpPr>
              <p:cNvPr id="21" name="TextBox 20">
                <a:extLst>
                  <a:ext uri="{FF2B5EF4-FFF2-40B4-BE49-F238E27FC236}">
                    <a16:creationId xmlns:a16="http://schemas.microsoft.com/office/drawing/2014/main" id="{0B782DB6-7600-0C3A-B110-B2A65716E117}"/>
                  </a:ext>
                </a:extLst>
              </p:cNvPr>
              <p:cNvSpPr txBox="1"/>
              <p:nvPr/>
            </p:nvSpPr>
            <p:spPr>
              <a:xfrm>
                <a:off x="5752653" y="2856096"/>
                <a:ext cx="4081982" cy="733149"/>
              </a:xfrm>
              <a:prstGeom prst="rect">
                <a:avLst/>
              </a:prstGeom>
              <a:noFill/>
            </p:spPr>
            <p:txBody>
              <a:bodyPr wrap="none" rtlCol="0">
                <a:spAutoFit/>
              </a:bodyPr>
              <a:lstStyle/>
              <a:p>
                <a:r>
                  <a:rPr lang="en-US" sz="1400" dirty="0"/>
                  <a:t>Smarter numerical optimization</a:t>
                </a:r>
              </a:p>
              <a:p>
                <a:r>
                  <a:rPr lang="en-US" sz="1400" dirty="0"/>
                  <a:t>than </a:t>
                </a:r>
                <a:r>
                  <a:rPr lang="en-US" sz="1400" dirty="0" err="1"/>
                  <a:t>vanila</a:t>
                </a:r>
                <a:r>
                  <a:rPr lang="en-US" sz="1400" dirty="0"/>
                  <a:t> gradient decent</a:t>
                </a:r>
              </a:p>
            </p:txBody>
          </p:sp>
        </p:grpSp>
        <p:sp>
          <p:nvSpPr>
            <p:cNvPr id="46" name="TextBox 45">
              <a:extLst>
                <a:ext uri="{FF2B5EF4-FFF2-40B4-BE49-F238E27FC236}">
                  <a16:creationId xmlns:a16="http://schemas.microsoft.com/office/drawing/2014/main" id="{BAA23963-264F-EF57-8A42-716D9131DF63}"/>
                </a:ext>
              </a:extLst>
            </p:cNvPr>
            <p:cNvSpPr txBox="1"/>
            <p:nvPr/>
          </p:nvSpPr>
          <p:spPr>
            <a:xfrm>
              <a:off x="9429540" y="2613758"/>
              <a:ext cx="2536079" cy="738664"/>
            </a:xfrm>
            <a:prstGeom prst="rect">
              <a:avLst/>
            </a:prstGeom>
            <a:noFill/>
          </p:spPr>
          <p:txBody>
            <a:bodyPr wrap="none" rtlCol="0">
              <a:spAutoFit/>
            </a:bodyPr>
            <a:lstStyle/>
            <a:p>
              <a:r>
                <a:rPr lang="en-US" sz="1400" dirty="0"/>
                <a:t>Earlier actions have more effect.</a:t>
              </a:r>
              <a:br>
                <a:rPr lang="en-US" sz="1400" dirty="0"/>
              </a:br>
              <a:r>
                <a:rPr lang="en-US" sz="1400" dirty="0"/>
                <a:t>Optimize less on later actions</a:t>
              </a:r>
            </a:p>
            <a:p>
              <a:r>
                <a:rPr lang="en-US" sz="1400" dirty="0"/>
                <a:t>Adaptive Horizons</a:t>
              </a:r>
            </a:p>
          </p:txBody>
        </p: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8F673933-9742-0A5F-5092-E58BFD0D5493}"/>
                    </a:ext>
                  </a:extLst>
                </p:cNvPr>
                <p:cNvSpPr txBox="1"/>
                <p:nvPr/>
              </p:nvSpPr>
              <p:spPr>
                <a:xfrm>
                  <a:off x="9531468" y="3407395"/>
                  <a:ext cx="2220416" cy="100828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𝑉</m:t>
                        </m:r>
                        <m:r>
                          <a:rPr lang="en-US" sz="2800" b="0" i="1" smtClean="0">
                            <a:latin typeface="Cambria Math" panose="02040503050406030204" pitchFamily="18" charset="0"/>
                          </a:rPr>
                          <m:t>=</m:t>
                        </m:r>
                        <m:nary>
                          <m:naryPr>
                            <m:subHide m:val="on"/>
                            <m:supHide m:val="on"/>
                            <m:ctrlPr>
                              <a:rPr lang="en-US" sz="2800" b="0" i="1" smtClean="0">
                                <a:latin typeface="Cambria Math" panose="02040503050406030204" pitchFamily="18" charset="0"/>
                              </a:rPr>
                            </m:ctrlPr>
                          </m:naryPr>
                          <m:sub/>
                          <m:sup/>
                          <m:e>
                            <m:f>
                              <m:fPr>
                                <m:ctrlPr>
                                  <a:rPr lang="en-US" sz="2800" b="0" i="1" smtClean="0">
                                    <a:latin typeface="Cambria Math" panose="02040503050406030204" pitchFamily="18" charset="0"/>
                                  </a:rPr>
                                </m:ctrlPr>
                              </m:fPr>
                              <m:num>
                                <m:r>
                                  <m:rPr>
                                    <m:sty m:val="p"/>
                                  </m:rPr>
                                  <a:rPr lang="en-US" sz="2800" b="0" i="0" smtClean="0">
                                    <a:latin typeface="Cambria Math" panose="02040503050406030204" pitchFamily="18" charset="0"/>
                                  </a:rPr>
                                  <m:t>Σ</m:t>
                                </m:r>
                                <m:r>
                                  <a:rPr lang="en-US" sz="2800" b="0" i="1" smtClean="0">
                                    <a:latin typeface="Cambria Math" panose="02040503050406030204" pitchFamily="18" charset="0"/>
                                  </a:rPr>
                                  <m:t>𝑓</m:t>
                                </m:r>
                              </m:num>
                              <m:den>
                                <m:r>
                                  <a:rPr lang="en-US" sz="2800" b="0" i="1" smtClean="0">
                                    <a:latin typeface="Cambria Math" panose="02040503050406030204" pitchFamily="18" charset="0"/>
                                  </a:rPr>
                                  <m:t>𝑚</m:t>
                                </m:r>
                              </m:den>
                            </m:f>
                            <m:r>
                              <a:rPr lang="en-US" sz="2800" b="0" i="1" smtClean="0">
                                <a:latin typeface="Cambria Math" panose="02040503050406030204" pitchFamily="18" charset="0"/>
                              </a:rPr>
                              <m:t>𝑑𝑡</m:t>
                            </m:r>
                          </m:e>
                        </m:nary>
                      </m:oMath>
                    </m:oMathPara>
                  </a14:m>
                  <a:endParaRPr lang="en-US" sz="2800" dirty="0"/>
                </a:p>
              </p:txBody>
            </p:sp>
          </mc:Choice>
          <mc:Fallback xmlns="">
            <p:sp>
              <p:nvSpPr>
                <p:cNvPr id="47" name="TextBox 46">
                  <a:extLst>
                    <a:ext uri="{FF2B5EF4-FFF2-40B4-BE49-F238E27FC236}">
                      <a16:creationId xmlns:a16="http://schemas.microsoft.com/office/drawing/2014/main" id="{8F673933-9742-0A5F-5092-E58BFD0D5493}"/>
                    </a:ext>
                  </a:extLst>
                </p:cNvPr>
                <p:cNvSpPr txBox="1">
                  <a:spLocks noRot="1" noChangeAspect="1" noMove="1" noResize="1" noEditPoints="1" noAdjustHandles="1" noChangeArrowheads="1" noChangeShapeType="1" noTextEdit="1"/>
                </p:cNvSpPr>
                <p:nvPr/>
              </p:nvSpPr>
              <p:spPr>
                <a:xfrm>
                  <a:off x="9531468" y="3407395"/>
                  <a:ext cx="2220416" cy="1008289"/>
                </a:xfrm>
                <a:prstGeom prst="rect">
                  <a:avLst/>
                </a:prstGeom>
                <a:blipFill>
                  <a:blip r:embed="rId6"/>
                  <a:stretch>
                    <a:fillRect/>
                  </a:stretch>
                </a:blipFill>
              </p:spPr>
              <p:txBody>
                <a:bodyPr/>
                <a:lstStyle/>
                <a:p>
                  <a:r>
                    <a:rPr lang="en-US">
                      <a:noFill/>
                    </a:rPr>
                    <a:t> </a:t>
                  </a:r>
                </a:p>
              </p:txBody>
            </p:sp>
          </mc:Fallback>
        </mc:AlternateContent>
      </p:grpSp>
      <p:sp>
        <p:nvSpPr>
          <p:cNvPr id="50" name="TextBox 49">
            <a:extLst>
              <a:ext uri="{FF2B5EF4-FFF2-40B4-BE49-F238E27FC236}">
                <a16:creationId xmlns:a16="http://schemas.microsoft.com/office/drawing/2014/main" id="{930A218F-7A44-7B10-8BF4-CE14FB868AE8}"/>
              </a:ext>
            </a:extLst>
          </p:cNvPr>
          <p:cNvSpPr txBox="1"/>
          <p:nvPr/>
        </p:nvSpPr>
        <p:spPr>
          <a:xfrm>
            <a:off x="1009508" y="4839470"/>
            <a:ext cx="6096000" cy="523220"/>
          </a:xfrm>
          <a:prstGeom prst="rect">
            <a:avLst/>
          </a:prstGeom>
          <a:noFill/>
        </p:spPr>
        <p:txBody>
          <a:bodyPr wrap="square">
            <a:spAutoFit/>
          </a:bodyPr>
          <a:lstStyle/>
          <a:p>
            <a:pPr marL="285750" indent="-285750">
              <a:buFont typeface="Arial" panose="020B0604020202020204" pitchFamily="34" charset="0"/>
              <a:buChar char="•"/>
            </a:pPr>
            <a:r>
              <a:rPr lang="en-US" sz="2800" dirty="0"/>
              <a:t>Simplifications</a:t>
            </a:r>
          </a:p>
        </p:txBody>
      </p:sp>
      <p:pic>
        <p:nvPicPr>
          <p:cNvPr id="52" name="Picture 51">
            <a:extLst>
              <a:ext uri="{FF2B5EF4-FFF2-40B4-BE49-F238E27FC236}">
                <a16:creationId xmlns:a16="http://schemas.microsoft.com/office/drawing/2014/main" id="{31AC6299-9A00-FA60-3976-32B73D2E80BB}"/>
              </a:ext>
            </a:extLst>
          </p:cNvPr>
          <p:cNvPicPr>
            <a:picLocks noChangeAspect="1"/>
          </p:cNvPicPr>
          <p:nvPr/>
        </p:nvPicPr>
        <p:blipFill>
          <a:blip r:embed="rId7"/>
          <a:stretch>
            <a:fillRect/>
          </a:stretch>
        </p:blipFill>
        <p:spPr>
          <a:xfrm>
            <a:off x="4279758" y="5422069"/>
            <a:ext cx="4629150" cy="1069042"/>
          </a:xfrm>
          <a:prstGeom prst="rect">
            <a:avLst/>
          </a:prstGeom>
        </p:spPr>
      </p:pic>
    </p:spTree>
    <p:extLst>
      <p:ext uri="{BB962C8B-B14F-4D97-AF65-F5344CB8AC3E}">
        <p14:creationId xmlns:p14="http://schemas.microsoft.com/office/powerpoint/2010/main" val="1950061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994FFBE-27B6-4E9E-A95F-40B83CEEA61D}"/>
              </a:ext>
            </a:extLst>
          </p:cNvPr>
          <p:cNvSpPr>
            <a:spLocks noGrp="1"/>
          </p:cNvSpPr>
          <p:nvPr>
            <p:ph type="sldNum" sz="quarter" idx="12"/>
          </p:nvPr>
        </p:nvSpPr>
        <p:spPr/>
        <p:txBody>
          <a:bodyPr/>
          <a:lstStyle/>
          <a:p>
            <a:fld id="{16DBD0CC-423F-4B58-AFF5-83B6DD233671}" type="slidenum">
              <a:rPr lang="en-IL" smtClean="0"/>
              <a:t>5</a:t>
            </a:fld>
            <a:endParaRPr lang="en-IL"/>
          </a:p>
        </p:txBody>
      </p:sp>
      <p:pic>
        <p:nvPicPr>
          <p:cNvPr id="5" name="Picture 4">
            <a:extLst>
              <a:ext uri="{FF2B5EF4-FFF2-40B4-BE49-F238E27FC236}">
                <a16:creationId xmlns:a16="http://schemas.microsoft.com/office/drawing/2014/main" id="{E88E954C-7EA3-FDB7-835C-38366084A85D}"/>
              </a:ext>
            </a:extLst>
          </p:cNvPr>
          <p:cNvPicPr>
            <a:picLocks noChangeAspect="1"/>
          </p:cNvPicPr>
          <p:nvPr/>
        </p:nvPicPr>
        <p:blipFill>
          <a:blip r:embed="rId3"/>
          <a:stretch>
            <a:fillRect/>
          </a:stretch>
        </p:blipFill>
        <p:spPr>
          <a:xfrm>
            <a:off x="7116896" y="655733"/>
            <a:ext cx="4592658" cy="2821761"/>
          </a:xfrm>
          <a:prstGeom prst="rect">
            <a:avLst/>
          </a:prstGeom>
        </p:spPr>
      </p:pic>
      <p:sp>
        <p:nvSpPr>
          <p:cNvPr id="7" name="TextBox 6">
            <a:extLst>
              <a:ext uri="{FF2B5EF4-FFF2-40B4-BE49-F238E27FC236}">
                <a16:creationId xmlns:a16="http://schemas.microsoft.com/office/drawing/2014/main" id="{FC5673F3-943C-896C-6CE7-7E504ADCF20D}"/>
              </a:ext>
            </a:extLst>
          </p:cNvPr>
          <p:cNvSpPr txBox="1"/>
          <p:nvPr/>
        </p:nvSpPr>
        <p:spPr>
          <a:xfrm>
            <a:off x="647699" y="655732"/>
            <a:ext cx="6284560" cy="4031873"/>
          </a:xfrm>
          <a:prstGeom prst="rect">
            <a:avLst/>
          </a:prstGeom>
          <a:noFill/>
        </p:spPr>
        <p:txBody>
          <a:bodyPr wrap="square" rtlCol="1">
            <a:spAutoFit/>
          </a:bodyPr>
          <a:lstStyle/>
          <a:p>
            <a:r>
              <a:rPr lang="en-US" sz="3200" u="sng" dirty="0"/>
              <a:t>Scenario:</a:t>
            </a:r>
          </a:p>
          <a:p>
            <a:r>
              <a:rPr lang="en-US" sz="3200" dirty="0"/>
              <a:t>UAV flies over an unknown region with a camera looking downwards.</a:t>
            </a:r>
            <a:br>
              <a:rPr lang="en-US" sz="3200" dirty="0"/>
            </a:br>
            <a:endParaRPr lang="en-US" sz="3200" dirty="0"/>
          </a:p>
          <a:p>
            <a:r>
              <a:rPr lang="en-US" sz="3200" u="sng" dirty="0"/>
              <a:t>Goal: </a:t>
            </a:r>
          </a:p>
          <a:p>
            <a:r>
              <a:rPr lang="en-US" sz="3200" dirty="0"/>
              <a:t>reach pre-specified goal positions while preserving an acceptable localization error</a:t>
            </a:r>
          </a:p>
        </p:txBody>
      </p:sp>
    </p:spTree>
    <p:extLst>
      <p:ext uri="{BB962C8B-B14F-4D97-AF65-F5344CB8AC3E}">
        <p14:creationId xmlns:p14="http://schemas.microsoft.com/office/powerpoint/2010/main" val="26309801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198A116-C760-F1F5-CEBC-9CDDE46C4B98}"/>
              </a:ext>
            </a:extLst>
          </p:cNvPr>
          <p:cNvSpPr>
            <a:spLocks noGrp="1"/>
          </p:cNvSpPr>
          <p:nvPr>
            <p:ph type="sldNum" sz="quarter" idx="12"/>
          </p:nvPr>
        </p:nvSpPr>
        <p:spPr/>
        <p:txBody>
          <a:bodyPr/>
          <a:lstStyle/>
          <a:p>
            <a:fld id="{16DBD0CC-423F-4B58-AFF5-83B6DD233671}" type="slidenum">
              <a:rPr lang="en-IL" smtClean="0"/>
              <a:t>6</a:t>
            </a:fld>
            <a:endParaRPr lang="en-IL"/>
          </a:p>
        </p:txBody>
      </p:sp>
      <p:pic>
        <p:nvPicPr>
          <p:cNvPr id="3" name="Picture 2">
            <a:extLst>
              <a:ext uri="{FF2B5EF4-FFF2-40B4-BE49-F238E27FC236}">
                <a16:creationId xmlns:a16="http://schemas.microsoft.com/office/drawing/2014/main" id="{AE5F4F60-C145-2E7D-1EDF-1B6819830672}"/>
              </a:ext>
            </a:extLst>
          </p:cNvPr>
          <p:cNvPicPr>
            <a:picLocks noChangeAspect="1"/>
          </p:cNvPicPr>
          <p:nvPr/>
        </p:nvPicPr>
        <p:blipFill>
          <a:blip r:embed="rId2"/>
          <a:stretch>
            <a:fillRect/>
          </a:stretch>
        </p:blipFill>
        <p:spPr>
          <a:xfrm>
            <a:off x="442167" y="400815"/>
            <a:ext cx="10662836" cy="6056370"/>
          </a:xfrm>
          <a:prstGeom prst="rect">
            <a:avLst/>
          </a:prstGeom>
        </p:spPr>
      </p:pic>
    </p:spTree>
    <p:extLst>
      <p:ext uri="{BB962C8B-B14F-4D97-AF65-F5344CB8AC3E}">
        <p14:creationId xmlns:p14="http://schemas.microsoft.com/office/powerpoint/2010/main" val="29737162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D8BFB90-B476-9C9D-DD61-982BAD3C617E}"/>
              </a:ext>
            </a:extLst>
          </p:cNvPr>
          <p:cNvSpPr>
            <a:spLocks noGrp="1"/>
          </p:cNvSpPr>
          <p:nvPr>
            <p:ph type="sldNum" sz="quarter" idx="12"/>
          </p:nvPr>
        </p:nvSpPr>
        <p:spPr/>
        <p:txBody>
          <a:bodyPr/>
          <a:lstStyle/>
          <a:p>
            <a:fld id="{16DBD0CC-423F-4B58-AFF5-83B6DD233671}" type="slidenum">
              <a:rPr lang="en-IL" smtClean="0"/>
              <a:t>7</a:t>
            </a:fld>
            <a:endParaRPr lang="en-IL" dirty="0"/>
          </a:p>
        </p:txBody>
      </p:sp>
      <p:sp>
        <p:nvSpPr>
          <p:cNvPr id="9" name="TextBox 8">
            <a:extLst>
              <a:ext uri="{FF2B5EF4-FFF2-40B4-BE49-F238E27FC236}">
                <a16:creationId xmlns:a16="http://schemas.microsoft.com/office/drawing/2014/main" id="{5FD03AC1-B835-9631-1F14-B3BCCFCE1CA1}"/>
              </a:ext>
            </a:extLst>
          </p:cNvPr>
          <p:cNvSpPr txBox="1"/>
          <p:nvPr/>
        </p:nvSpPr>
        <p:spPr>
          <a:xfrm>
            <a:off x="373780" y="145315"/>
            <a:ext cx="10246972" cy="707886"/>
          </a:xfrm>
          <a:prstGeom prst="rect">
            <a:avLst/>
          </a:prstGeom>
          <a:noFill/>
        </p:spPr>
        <p:txBody>
          <a:bodyPr wrap="none" rtlCol="1">
            <a:spAutoFit/>
          </a:bodyPr>
          <a:lstStyle/>
          <a:p>
            <a:r>
              <a:rPr lang="en-US" sz="4000" dirty="0"/>
              <a:t>Terminology and General Belief Space Inference:</a:t>
            </a:r>
            <a:endParaRPr lang="he-IL" sz="4000" dirty="0"/>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2231E9F5-7FD9-5C63-CF9D-7A52976E80B0}"/>
                  </a:ext>
                </a:extLst>
              </p:cNvPr>
              <p:cNvSpPr txBox="1"/>
              <p:nvPr/>
            </p:nvSpPr>
            <p:spPr>
              <a:xfrm>
                <a:off x="588264" y="945404"/>
                <a:ext cx="6646691" cy="461665"/>
              </a:xfrm>
              <a:prstGeom prst="rect">
                <a:avLst/>
              </a:prstGeom>
              <a:noFill/>
            </p:spPr>
            <p:txBody>
              <a:bodyPr wrap="none" rtlCol="0">
                <a:spAutoFit/>
              </a:bodyPr>
              <a:lstStyle/>
              <a:p>
                <a:r>
                  <a:rPr lang="en-US" sz="2400" dirty="0"/>
                  <a:t>As the environment is unknown </a:t>
                </a:r>
                <a14:m>
                  <m:oMath xmlns:m="http://schemas.openxmlformats.org/officeDocument/2006/math">
                    <m:r>
                      <a:rPr lang="en-US" sz="2400" b="0" i="1" smtClean="0">
                        <a:latin typeface="Cambria Math" panose="02040503050406030204" pitchFamily="18" charset="0"/>
                      </a:rPr>
                      <m:t>→</m:t>
                    </m:r>
                  </m:oMath>
                </a14:m>
                <a:r>
                  <a:rPr lang="en-US" sz="2400" dirty="0"/>
                  <a:t> joint state vector</a:t>
                </a:r>
              </a:p>
            </p:txBody>
          </p:sp>
        </mc:Choice>
        <mc:Fallback xmlns="">
          <p:sp>
            <p:nvSpPr>
              <p:cNvPr id="2" name="TextBox 1">
                <a:extLst>
                  <a:ext uri="{FF2B5EF4-FFF2-40B4-BE49-F238E27FC236}">
                    <a16:creationId xmlns:a16="http://schemas.microsoft.com/office/drawing/2014/main" id="{2231E9F5-7FD9-5C63-CF9D-7A52976E80B0}"/>
                  </a:ext>
                </a:extLst>
              </p:cNvPr>
              <p:cNvSpPr txBox="1">
                <a:spLocks noRot="1" noChangeAspect="1" noMove="1" noResize="1" noEditPoints="1" noAdjustHandles="1" noChangeArrowheads="1" noChangeShapeType="1" noTextEdit="1"/>
              </p:cNvSpPr>
              <p:nvPr/>
            </p:nvSpPr>
            <p:spPr>
              <a:xfrm>
                <a:off x="588264" y="945404"/>
                <a:ext cx="6646691" cy="461665"/>
              </a:xfrm>
              <a:prstGeom prst="rect">
                <a:avLst/>
              </a:prstGeom>
              <a:blipFill>
                <a:blip r:embed="rId2"/>
                <a:stretch>
                  <a:fillRect l="-1468" t="-10526" r="-550" b="-28947"/>
                </a:stretch>
              </a:blipFill>
            </p:spPr>
            <p:txBody>
              <a:bodyPr/>
              <a:lstStyle/>
              <a:p>
                <a:r>
                  <a:rPr lang="en-US">
                    <a:noFill/>
                  </a:rPr>
                  <a:t> </a:t>
                </a:r>
              </a:p>
            </p:txBody>
          </p:sp>
        </mc:Fallback>
      </mc:AlternateContent>
      <p:grpSp>
        <p:nvGrpSpPr>
          <p:cNvPr id="27" name="Group 26">
            <a:extLst>
              <a:ext uri="{FF2B5EF4-FFF2-40B4-BE49-F238E27FC236}">
                <a16:creationId xmlns:a16="http://schemas.microsoft.com/office/drawing/2014/main" id="{1DB8B413-F65E-615E-97A1-BA26B942AE6D}"/>
              </a:ext>
            </a:extLst>
          </p:cNvPr>
          <p:cNvGrpSpPr/>
          <p:nvPr/>
        </p:nvGrpSpPr>
        <p:grpSpPr>
          <a:xfrm>
            <a:off x="1870472" y="1511024"/>
            <a:ext cx="3281347" cy="820707"/>
            <a:chOff x="2194556" y="1371223"/>
            <a:chExt cx="3281347" cy="820707"/>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972260F8-4267-A2DE-9AFB-E2C87B037DC1}"/>
                    </a:ext>
                  </a:extLst>
                </p:cNvPr>
                <p:cNvSpPr txBox="1"/>
                <p:nvPr/>
              </p:nvSpPr>
              <p:spPr>
                <a:xfrm>
                  <a:off x="2194556" y="1371223"/>
                  <a:ext cx="3194914"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𝑋</m:t>
                            </m:r>
                          </m:e>
                          <m:sub>
                            <m:r>
                              <a:rPr lang="en-US" sz="2400" b="0" i="1" smtClean="0">
                                <a:latin typeface="Cambria Math" panose="02040503050406030204" pitchFamily="18" charset="0"/>
                              </a:rPr>
                              <m:t>𝑘</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0</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𝑘</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𝑙</m:t>
                            </m:r>
                          </m:e>
                          <m:sub>
                            <m:r>
                              <a:rPr lang="en-US" sz="2400" b="0" i="1" smtClean="0">
                                <a:latin typeface="Cambria Math" panose="02040503050406030204" pitchFamily="18" charset="0"/>
                              </a:rPr>
                              <m:t>0</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𝑙</m:t>
                            </m:r>
                          </m:e>
                          <m:sub>
                            <m:r>
                              <a:rPr lang="en-US" sz="2400" b="0" i="1" smtClean="0">
                                <a:latin typeface="Cambria Math" panose="02040503050406030204" pitchFamily="18" charset="0"/>
                              </a:rPr>
                              <m:t>𝑛</m:t>
                            </m:r>
                          </m:sub>
                        </m:sSub>
                        <m:r>
                          <a:rPr lang="en-US" sz="2400" b="0" i="1" smtClean="0">
                            <a:latin typeface="Cambria Math" panose="02040503050406030204" pitchFamily="18" charset="0"/>
                          </a:rPr>
                          <m:t>}</m:t>
                        </m:r>
                      </m:oMath>
                    </m:oMathPara>
                  </a14:m>
                  <a:endParaRPr lang="en-US" sz="2400" dirty="0"/>
                </a:p>
              </p:txBody>
            </p:sp>
          </mc:Choice>
          <mc:Fallback xmlns="">
            <p:sp>
              <p:nvSpPr>
                <p:cNvPr id="3" name="TextBox 2">
                  <a:extLst>
                    <a:ext uri="{FF2B5EF4-FFF2-40B4-BE49-F238E27FC236}">
                      <a16:creationId xmlns:a16="http://schemas.microsoft.com/office/drawing/2014/main" id="{972260F8-4267-A2DE-9AFB-E2C87B037DC1}"/>
                    </a:ext>
                  </a:extLst>
                </p:cNvPr>
                <p:cNvSpPr txBox="1">
                  <a:spLocks noRot="1" noChangeAspect="1" noMove="1" noResize="1" noEditPoints="1" noAdjustHandles="1" noChangeArrowheads="1" noChangeShapeType="1" noTextEdit="1"/>
                </p:cNvSpPr>
                <p:nvPr/>
              </p:nvSpPr>
              <p:spPr>
                <a:xfrm>
                  <a:off x="2194556" y="1371223"/>
                  <a:ext cx="3194914" cy="461665"/>
                </a:xfrm>
                <a:prstGeom prst="rect">
                  <a:avLst/>
                </a:prstGeom>
                <a:blipFill>
                  <a:blip r:embed="rId3"/>
                  <a:stretch>
                    <a:fillRect b="-17105"/>
                  </a:stretch>
                </a:blipFill>
              </p:spPr>
              <p:txBody>
                <a:bodyPr/>
                <a:lstStyle/>
                <a:p>
                  <a:r>
                    <a:rPr lang="en-US">
                      <a:noFill/>
                    </a:rPr>
                    <a:t> </a:t>
                  </a:r>
                </a:p>
              </p:txBody>
            </p:sp>
          </mc:Fallback>
        </mc:AlternateContent>
        <p:sp>
          <p:nvSpPr>
            <p:cNvPr id="21" name="TextBox 20">
              <a:extLst>
                <a:ext uri="{FF2B5EF4-FFF2-40B4-BE49-F238E27FC236}">
                  <a16:creationId xmlns:a16="http://schemas.microsoft.com/office/drawing/2014/main" id="{5AC3E163-B0BB-7814-063D-8A582E713216}"/>
                </a:ext>
              </a:extLst>
            </p:cNvPr>
            <p:cNvSpPr txBox="1"/>
            <p:nvPr/>
          </p:nvSpPr>
          <p:spPr>
            <a:xfrm>
              <a:off x="2903023" y="1799684"/>
              <a:ext cx="1338893" cy="369332"/>
            </a:xfrm>
            <a:prstGeom prst="rect">
              <a:avLst/>
            </a:prstGeom>
            <a:noFill/>
          </p:spPr>
          <p:txBody>
            <a:bodyPr wrap="none" rtlCol="0">
              <a:spAutoFit/>
            </a:bodyPr>
            <a:lstStyle/>
            <a:p>
              <a:r>
                <a:rPr lang="en-US" dirty="0">
                  <a:solidFill>
                    <a:srgbClr val="FF0000"/>
                  </a:solidFill>
                </a:rPr>
                <a:t>robot poses</a:t>
              </a:r>
            </a:p>
          </p:txBody>
        </p:sp>
        <p:sp>
          <p:nvSpPr>
            <p:cNvPr id="22" name="TextBox 21">
              <a:extLst>
                <a:ext uri="{FF2B5EF4-FFF2-40B4-BE49-F238E27FC236}">
                  <a16:creationId xmlns:a16="http://schemas.microsoft.com/office/drawing/2014/main" id="{26794E73-97D5-D01F-F86E-A30A23B28434}"/>
                </a:ext>
              </a:extLst>
            </p:cNvPr>
            <p:cNvSpPr txBox="1"/>
            <p:nvPr/>
          </p:nvSpPr>
          <p:spPr>
            <a:xfrm>
              <a:off x="4317124" y="1822598"/>
              <a:ext cx="1158779" cy="369332"/>
            </a:xfrm>
            <a:prstGeom prst="rect">
              <a:avLst/>
            </a:prstGeom>
            <a:noFill/>
          </p:spPr>
          <p:txBody>
            <a:bodyPr wrap="none" rtlCol="0">
              <a:spAutoFit/>
            </a:bodyPr>
            <a:lstStyle/>
            <a:p>
              <a:r>
                <a:rPr lang="en-US" dirty="0">
                  <a:solidFill>
                    <a:srgbClr val="0070C0"/>
                  </a:solidFill>
                </a:rPr>
                <a:t>landmarks</a:t>
              </a:r>
            </a:p>
          </p:txBody>
        </p:sp>
      </p:grpSp>
      <p:pic>
        <p:nvPicPr>
          <p:cNvPr id="29" name="Picture 28">
            <a:extLst>
              <a:ext uri="{FF2B5EF4-FFF2-40B4-BE49-F238E27FC236}">
                <a16:creationId xmlns:a16="http://schemas.microsoft.com/office/drawing/2014/main" id="{2DFFCE3F-B582-21D7-62E3-3D3D9A98901C}"/>
              </a:ext>
            </a:extLst>
          </p:cNvPr>
          <p:cNvPicPr>
            <a:picLocks noChangeAspect="1"/>
          </p:cNvPicPr>
          <p:nvPr/>
        </p:nvPicPr>
        <p:blipFill>
          <a:blip r:embed="rId4"/>
          <a:stretch>
            <a:fillRect/>
          </a:stretch>
        </p:blipFill>
        <p:spPr>
          <a:xfrm>
            <a:off x="8202960" y="853201"/>
            <a:ext cx="3400776" cy="2327954"/>
          </a:xfrm>
          <a:prstGeom prst="rect">
            <a:avLst/>
          </a:prstGeom>
        </p:spPr>
      </p:pic>
      <p:grpSp>
        <p:nvGrpSpPr>
          <p:cNvPr id="10" name="Group 9">
            <a:extLst>
              <a:ext uri="{FF2B5EF4-FFF2-40B4-BE49-F238E27FC236}">
                <a16:creationId xmlns:a16="http://schemas.microsoft.com/office/drawing/2014/main" id="{3B0CED94-863F-7B96-F8EE-163A6B91B7CE}"/>
              </a:ext>
            </a:extLst>
          </p:cNvPr>
          <p:cNvGrpSpPr/>
          <p:nvPr/>
        </p:nvGrpSpPr>
        <p:grpSpPr>
          <a:xfrm>
            <a:off x="588262" y="5027416"/>
            <a:ext cx="7995059" cy="1375342"/>
            <a:chOff x="588262" y="5027416"/>
            <a:chExt cx="7995059" cy="1375342"/>
          </a:xfrm>
        </p:grpSpPr>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55C17326-380C-FF67-EC66-DD5FB12850CA}"/>
                    </a:ext>
                  </a:extLst>
                </p:cNvPr>
                <p:cNvSpPr txBox="1"/>
                <p:nvPr/>
              </p:nvSpPr>
              <p:spPr>
                <a:xfrm>
                  <a:off x="588262" y="5650986"/>
                  <a:ext cx="369697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𝑝</m:t>
                        </m:r>
                        <m:d>
                          <m:dPr>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𝑋</m:t>
                                </m:r>
                              </m:e>
                              <m:sub>
                                <m:r>
                                  <a:rPr lang="en-US" sz="2400" b="0" i="1" smtClean="0">
                                    <a:latin typeface="Cambria Math" panose="02040503050406030204" pitchFamily="18" charset="0"/>
                                  </a:rPr>
                                  <m:t>𝑘</m:t>
                                </m:r>
                              </m:sub>
                            </m:sSub>
                          </m:e>
                          <m:e>
                            <m:sSub>
                              <m:sSubPr>
                                <m:ctrlPr>
                                  <a:rPr lang="en-US" sz="2400" b="0" i="1" smtClean="0">
                                    <a:latin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𝒵</m:t>
                                </m:r>
                              </m:e>
                              <m:sub>
                                <m:r>
                                  <a:rPr lang="en-US" sz="2400" b="0" i="1" smtClean="0">
                                    <a:latin typeface="Cambria Math" panose="02040503050406030204" pitchFamily="18" charset="0"/>
                                  </a:rPr>
                                  <m:t>𝑘</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𝒰</m:t>
                                </m:r>
                              </m:e>
                              <m:sub>
                                <m:r>
                                  <a:rPr lang="en-US" sz="2400" b="0" i="1" smtClean="0">
                                    <a:latin typeface="Cambria Math" panose="02040503050406030204" pitchFamily="18" charset="0"/>
                                  </a:rPr>
                                  <m:t>𝑘</m:t>
                                </m:r>
                                <m:r>
                                  <a:rPr lang="en-US" sz="2400" b="0" i="1" smtClean="0">
                                    <a:latin typeface="Cambria Math" panose="02040503050406030204" pitchFamily="18" charset="0"/>
                                  </a:rPr>
                                  <m:t>−</m:t>
                                </m:r>
                                <m:r>
                                  <a:rPr lang="en-US" sz="2400" b="0" i="1" smtClean="0">
                                    <a:latin typeface="Cambria Math" panose="02040503050406030204" pitchFamily="18" charset="0"/>
                                  </a:rPr>
                                  <m:t>1</m:t>
                                </m:r>
                              </m:sub>
                            </m:sSub>
                          </m:e>
                        </m:d>
                        <m:r>
                          <a:rPr lang="en-US" sz="2400" b="0" i="0" smtClean="0">
                            <a:latin typeface="Cambria Math" panose="02040503050406030204" pitchFamily="18" charset="0"/>
                          </a:rPr>
                          <m:t>~</m:t>
                        </m:r>
                        <m:r>
                          <a:rPr lang="en-US" sz="2400" b="0" i="1" smtClean="0">
                            <a:latin typeface="Cambria Math" panose="02040503050406030204" pitchFamily="18" charset="0"/>
                          </a:rPr>
                          <m:t>𝑁</m:t>
                        </m:r>
                        <m:r>
                          <a:rPr lang="en-US" sz="2400" b="0" i="1" smtClean="0">
                            <a:latin typeface="Cambria Math" panose="02040503050406030204" pitchFamily="18" charset="0"/>
                          </a:rPr>
                          <m:t>(</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𝑋</m:t>
                            </m:r>
                          </m:e>
                          <m:sub>
                            <m:r>
                              <a:rPr lang="en-US" sz="2400" b="0" i="1" smtClean="0">
                                <a:latin typeface="Cambria Math" panose="02040503050406030204" pitchFamily="18" charset="0"/>
                              </a:rPr>
                              <m:t>𝑘</m:t>
                            </m:r>
                          </m:sub>
                          <m:sup>
                            <m:r>
                              <a:rPr lang="en-US" sz="2400" b="0" i="1" smtClean="0">
                                <a:latin typeface="Cambria Math" panose="02040503050406030204" pitchFamily="18" charset="0"/>
                              </a:rPr>
                              <m:t>∗</m:t>
                            </m:r>
                          </m:sup>
                        </m:sSubSup>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𝐼</m:t>
                            </m:r>
                          </m:e>
                          <m:sub>
                            <m:r>
                              <a:rPr lang="en-US" sz="2400" b="0" i="1" smtClean="0">
                                <a:latin typeface="Cambria Math" panose="02040503050406030204" pitchFamily="18" charset="0"/>
                              </a:rPr>
                              <m:t>𝑘</m:t>
                            </m:r>
                          </m:sub>
                        </m:sSub>
                        <m:r>
                          <a:rPr lang="en-US" sz="2400" b="0" i="1" smtClean="0">
                            <a:latin typeface="Cambria Math" panose="02040503050406030204" pitchFamily="18" charset="0"/>
                          </a:rPr>
                          <m:t>)</m:t>
                        </m:r>
                      </m:oMath>
                    </m:oMathPara>
                  </a14:m>
                  <a:endParaRPr lang="en-US" sz="2400" dirty="0"/>
                </a:p>
              </p:txBody>
            </p:sp>
          </mc:Choice>
          <mc:Fallback xmlns="">
            <p:sp>
              <p:nvSpPr>
                <p:cNvPr id="26" name="TextBox 25">
                  <a:extLst>
                    <a:ext uri="{FF2B5EF4-FFF2-40B4-BE49-F238E27FC236}">
                      <a16:creationId xmlns:a16="http://schemas.microsoft.com/office/drawing/2014/main" id="{55C17326-380C-FF67-EC66-DD5FB12850CA}"/>
                    </a:ext>
                  </a:extLst>
                </p:cNvPr>
                <p:cNvSpPr txBox="1">
                  <a:spLocks noRot="1" noChangeAspect="1" noMove="1" noResize="1" noEditPoints="1" noAdjustHandles="1" noChangeArrowheads="1" noChangeShapeType="1" noTextEdit="1"/>
                </p:cNvSpPr>
                <p:nvPr/>
              </p:nvSpPr>
              <p:spPr>
                <a:xfrm>
                  <a:off x="588262" y="5650986"/>
                  <a:ext cx="3696973" cy="461665"/>
                </a:xfrm>
                <a:prstGeom prst="rect">
                  <a:avLst/>
                </a:prstGeom>
                <a:blipFill>
                  <a:blip r:embed="rId5"/>
                  <a:stretch>
                    <a:fillRect b="-171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13276858-84A1-A370-CEF5-C77ACFB6367C}"/>
                    </a:ext>
                  </a:extLst>
                </p:cNvPr>
                <p:cNvSpPr txBox="1"/>
                <p:nvPr/>
              </p:nvSpPr>
              <p:spPr>
                <a:xfrm>
                  <a:off x="588262" y="5027416"/>
                  <a:ext cx="5020542" cy="461665"/>
                </a:xfrm>
                <a:prstGeom prst="rect">
                  <a:avLst/>
                </a:prstGeom>
                <a:noFill/>
              </p:spPr>
              <p:txBody>
                <a:bodyPr wrap="none" rtlCol="0">
                  <a:spAutoFit/>
                </a:bodyPr>
                <a:lstStyle/>
                <a:p>
                  <a:r>
                    <a:rPr lang="en-US" sz="2400" dirty="0"/>
                    <a:t>Gaussian models </a:t>
                  </a:r>
                  <a14:m>
                    <m:oMath xmlns:m="http://schemas.openxmlformats.org/officeDocument/2006/math">
                      <m:r>
                        <a:rPr lang="en-US" sz="2400" b="0" i="1" smtClean="0">
                          <a:latin typeface="Cambria Math" panose="02040503050406030204" pitchFamily="18" charset="0"/>
                        </a:rPr>
                        <m:t>→</m:t>
                      </m:r>
                    </m:oMath>
                  </a14:m>
                  <a:r>
                    <a:rPr lang="en-US" sz="2400" dirty="0"/>
                    <a:t> Gaussian posterior</a:t>
                  </a:r>
                </a:p>
              </p:txBody>
            </p:sp>
          </mc:Choice>
          <mc:Fallback xmlns="">
            <p:sp>
              <p:nvSpPr>
                <p:cNvPr id="37" name="TextBox 36">
                  <a:extLst>
                    <a:ext uri="{FF2B5EF4-FFF2-40B4-BE49-F238E27FC236}">
                      <a16:creationId xmlns:a16="http://schemas.microsoft.com/office/drawing/2014/main" id="{13276858-84A1-A370-CEF5-C77ACFB6367C}"/>
                    </a:ext>
                  </a:extLst>
                </p:cNvPr>
                <p:cNvSpPr txBox="1">
                  <a:spLocks noRot="1" noChangeAspect="1" noMove="1" noResize="1" noEditPoints="1" noAdjustHandles="1" noChangeArrowheads="1" noChangeShapeType="1" noTextEdit="1"/>
                </p:cNvSpPr>
                <p:nvPr/>
              </p:nvSpPr>
              <p:spPr>
                <a:xfrm>
                  <a:off x="588262" y="5027416"/>
                  <a:ext cx="5020542" cy="461665"/>
                </a:xfrm>
                <a:prstGeom prst="rect">
                  <a:avLst/>
                </a:prstGeom>
                <a:blipFill>
                  <a:blip r:embed="rId6"/>
                  <a:stretch>
                    <a:fillRect l="-1820" t="-10667" r="-607" b="-30667"/>
                  </a:stretch>
                </a:blipFill>
              </p:spPr>
              <p:txBody>
                <a:bodyPr/>
                <a:lstStyle/>
                <a:p>
                  <a:r>
                    <a:rPr lang="en-US">
                      <a:noFill/>
                    </a:rPr>
                    <a:t> </a:t>
                  </a:r>
                </a:p>
              </p:txBody>
            </p:sp>
          </mc:Fallback>
        </mc:AlternateContent>
        <p:cxnSp>
          <p:nvCxnSpPr>
            <p:cNvPr id="42" name="Straight Arrow Connector 41">
              <a:extLst>
                <a:ext uri="{FF2B5EF4-FFF2-40B4-BE49-F238E27FC236}">
                  <a16:creationId xmlns:a16="http://schemas.microsoft.com/office/drawing/2014/main" id="{C9F8B97E-3B1E-AA82-24C5-697E32702434}"/>
                </a:ext>
              </a:extLst>
            </p:cNvPr>
            <p:cNvCxnSpPr>
              <a:cxnSpLocks/>
            </p:cNvCxnSpPr>
            <p:nvPr/>
          </p:nvCxnSpPr>
          <p:spPr>
            <a:xfrm flipH="1" flipV="1">
              <a:off x="3993040" y="5858413"/>
              <a:ext cx="2470318" cy="350027"/>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4AF25077-BFDC-6839-D2E4-12149F49A5AE}"/>
                </a:ext>
              </a:extLst>
            </p:cNvPr>
            <p:cNvSpPr txBox="1"/>
            <p:nvPr/>
          </p:nvSpPr>
          <p:spPr>
            <a:xfrm>
              <a:off x="6567320" y="6033426"/>
              <a:ext cx="2016001" cy="369332"/>
            </a:xfrm>
            <a:prstGeom prst="rect">
              <a:avLst/>
            </a:prstGeom>
            <a:noFill/>
          </p:spPr>
          <p:txBody>
            <a:bodyPr wrap="none" rtlCol="0">
              <a:spAutoFit/>
            </a:bodyPr>
            <a:lstStyle/>
            <a:p>
              <a:r>
                <a:rPr lang="en-US" b="1" dirty="0">
                  <a:solidFill>
                    <a:schemeClr val="accent4"/>
                  </a:solidFill>
                </a:rPr>
                <a:t>Information Matrix</a:t>
              </a:r>
            </a:p>
          </p:txBody>
        </p:sp>
      </p:grpSp>
      <p:sp>
        <p:nvSpPr>
          <p:cNvPr id="25" name="TextBox 24">
            <a:extLst>
              <a:ext uri="{FF2B5EF4-FFF2-40B4-BE49-F238E27FC236}">
                <a16:creationId xmlns:a16="http://schemas.microsoft.com/office/drawing/2014/main" id="{8FD79C2C-458F-8009-48C1-FD2E6F7CD1B3}"/>
              </a:ext>
            </a:extLst>
          </p:cNvPr>
          <p:cNvSpPr txBox="1"/>
          <p:nvPr/>
        </p:nvSpPr>
        <p:spPr>
          <a:xfrm>
            <a:off x="588262" y="2690773"/>
            <a:ext cx="4834080" cy="461665"/>
          </a:xfrm>
          <a:prstGeom prst="rect">
            <a:avLst/>
          </a:prstGeom>
          <a:noFill/>
        </p:spPr>
        <p:txBody>
          <a:bodyPr wrap="none" rtlCol="0">
            <a:spAutoFit/>
          </a:bodyPr>
          <a:lstStyle/>
          <a:p>
            <a:r>
              <a:rPr lang="en-US" sz="2400" dirty="0"/>
              <a:t>Estimation over the joint probability:</a:t>
            </a:r>
          </a:p>
        </p:txBody>
      </p:sp>
      <p:grpSp>
        <p:nvGrpSpPr>
          <p:cNvPr id="8" name="Group 7">
            <a:extLst>
              <a:ext uri="{FF2B5EF4-FFF2-40B4-BE49-F238E27FC236}">
                <a16:creationId xmlns:a16="http://schemas.microsoft.com/office/drawing/2014/main" id="{3A230524-7FC3-4DF4-A508-D6D210F529B0}"/>
              </a:ext>
            </a:extLst>
          </p:cNvPr>
          <p:cNvGrpSpPr/>
          <p:nvPr/>
        </p:nvGrpSpPr>
        <p:grpSpPr>
          <a:xfrm>
            <a:off x="934170" y="3540426"/>
            <a:ext cx="2278060" cy="1185782"/>
            <a:chOff x="934170" y="3540426"/>
            <a:chExt cx="2278060" cy="1185782"/>
          </a:xfrm>
        </p:grpSpPr>
        <p:sp>
          <p:nvSpPr>
            <p:cNvPr id="6" name="Right Brace 5">
              <a:extLst>
                <a:ext uri="{FF2B5EF4-FFF2-40B4-BE49-F238E27FC236}">
                  <a16:creationId xmlns:a16="http://schemas.microsoft.com/office/drawing/2014/main" id="{EBFCEAA8-9BB6-D5AF-A671-9F0ACE80F324}"/>
                </a:ext>
              </a:extLst>
            </p:cNvPr>
            <p:cNvSpPr/>
            <p:nvPr/>
          </p:nvSpPr>
          <p:spPr>
            <a:xfrm rot="5400000">
              <a:off x="1943419" y="3132981"/>
              <a:ext cx="259562" cy="2000608"/>
            </a:xfrm>
            <a:prstGeom prst="rightBrace">
              <a:avLst/>
            </a:prstGeom>
            <a:ln w="38100">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7" name="TextBox 6">
              <a:extLst>
                <a:ext uri="{FF2B5EF4-FFF2-40B4-BE49-F238E27FC236}">
                  <a16:creationId xmlns:a16="http://schemas.microsoft.com/office/drawing/2014/main" id="{AFED2D7D-76F4-958B-CD6E-E50CC2A84E49}"/>
                </a:ext>
              </a:extLst>
            </p:cNvPr>
            <p:cNvSpPr txBox="1"/>
            <p:nvPr/>
          </p:nvSpPr>
          <p:spPr>
            <a:xfrm>
              <a:off x="1322225" y="4356876"/>
              <a:ext cx="1501950" cy="369332"/>
            </a:xfrm>
            <a:prstGeom prst="rect">
              <a:avLst/>
            </a:prstGeom>
            <a:noFill/>
          </p:spPr>
          <p:txBody>
            <a:bodyPr wrap="none" rtlCol="0">
              <a:spAutoFit/>
            </a:bodyPr>
            <a:lstStyle/>
            <a:p>
              <a:r>
                <a:rPr lang="en-US" dirty="0">
                  <a:solidFill>
                    <a:srgbClr val="7030A0"/>
                  </a:solidFill>
                </a:rPr>
                <a:t>General belief</a:t>
              </a:r>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125AA025-BD58-C035-FE33-7029DC333BFC}"/>
                    </a:ext>
                  </a:extLst>
                </p:cNvPr>
                <p:cNvSpPr txBox="1"/>
                <p:nvPr/>
              </p:nvSpPr>
              <p:spPr>
                <a:xfrm>
                  <a:off x="934170" y="3540426"/>
                  <a:ext cx="2278060"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𝑝</m:t>
                        </m:r>
                        <m:d>
                          <m:dPr>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𝑋</m:t>
                                </m:r>
                              </m:e>
                              <m:sub>
                                <m:r>
                                  <a:rPr lang="en-US" sz="2400" b="0" i="1" smtClean="0">
                                    <a:latin typeface="Cambria Math" panose="02040503050406030204" pitchFamily="18" charset="0"/>
                                  </a:rPr>
                                  <m:t>𝑘</m:t>
                                </m:r>
                              </m:sub>
                            </m:sSub>
                          </m:e>
                          <m:e>
                            <m:sSub>
                              <m:sSubPr>
                                <m:ctrlPr>
                                  <a:rPr lang="en-US" sz="2400" b="0" i="1" smtClean="0">
                                    <a:latin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𝒵</m:t>
                                </m:r>
                              </m:e>
                              <m:sub>
                                <m:r>
                                  <a:rPr lang="en-US" sz="2400" b="0" i="1" smtClean="0">
                                    <a:latin typeface="Cambria Math" panose="02040503050406030204" pitchFamily="18" charset="0"/>
                                  </a:rPr>
                                  <m:t>𝑘</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𝒰</m:t>
                                </m:r>
                              </m:e>
                              <m:sub>
                                <m:r>
                                  <a:rPr lang="en-US" sz="2400" b="0" i="1" smtClean="0">
                                    <a:latin typeface="Cambria Math" panose="02040503050406030204" pitchFamily="18" charset="0"/>
                                  </a:rPr>
                                  <m:t>𝑘</m:t>
                                </m:r>
                                <m:r>
                                  <a:rPr lang="en-US" sz="2400" b="0" i="1" smtClean="0">
                                    <a:latin typeface="Cambria Math" panose="02040503050406030204" pitchFamily="18" charset="0"/>
                                  </a:rPr>
                                  <m:t>−</m:t>
                                </m:r>
                                <m:r>
                                  <a:rPr lang="en-US" sz="2400" b="0" i="1" smtClean="0">
                                    <a:latin typeface="Cambria Math" panose="02040503050406030204" pitchFamily="18" charset="0"/>
                                  </a:rPr>
                                  <m:t>1</m:t>
                                </m:r>
                              </m:sub>
                            </m:sSub>
                          </m:e>
                        </m:d>
                      </m:oMath>
                    </m:oMathPara>
                  </a14:m>
                  <a:endParaRPr lang="en-US" sz="2400" dirty="0"/>
                </a:p>
              </p:txBody>
            </p:sp>
          </mc:Choice>
          <mc:Fallback xmlns="">
            <p:sp>
              <p:nvSpPr>
                <p:cNvPr id="23" name="TextBox 22">
                  <a:extLst>
                    <a:ext uri="{FF2B5EF4-FFF2-40B4-BE49-F238E27FC236}">
                      <a16:creationId xmlns:a16="http://schemas.microsoft.com/office/drawing/2014/main" id="{125AA025-BD58-C035-FE33-7029DC333BFC}"/>
                    </a:ext>
                  </a:extLst>
                </p:cNvPr>
                <p:cNvSpPr txBox="1">
                  <a:spLocks noRot="1" noChangeAspect="1" noMove="1" noResize="1" noEditPoints="1" noAdjustHandles="1" noChangeArrowheads="1" noChangeShapeType="1" noTextEdit="1"/>
                </p:cNvSpPr>
                <p:nvPr/>
              </p:nvSpPr>
              <p:spPr>
                <a:xfrm>
                  <a:off x="934170" y="3540426"/>
                  <a:ext cx="2278060" cy="461665"/>
                </a:xfrm>
                <a:prstGeom prst="rect">
                  <a:avLst/>
                </a:prstGeom>
                <a:blipFill>
                  <a:blip r:embed="rId7"/>
                  <a:stretch>
                    <a:fillRect b="-9211"/>
                  </a:stretch>
                </a:blipFill>
              </p:spPr>
              <p:txBody>
                <a:bodyPr/>
                <a:lstStyle/>
                <a:p>
                  <a:r>
                    <a:rPr lang="en-US">
                      <a:noFill/>
                    </a:rPr>
                    <a:t> </a:t>
                  </a:r>
                </a:p>
              </p:txBody>
            </p:sp>
          </mc:Fallback>
        </mc:AlternateContent>
      </p:grpSp>
      <p:grpSp>
        <p:nvGrpSpPr>
          <p:cNvPr id="38" name="Group 37">
            <a:extLst>
              <a:ext uri="{FF2B5EF4-FFF2-40B4-BE49-F238E27FC236}">
                <a16:creationId xmlns:a16="http://schemas.microsoft.com/office/drawing/2014/main" id="{6EE1B71D-A6B5-89B6-E1FC-5501EE837A01}"/>
              </a:ext>
            </a:extLst>
          </p:cNvPr>
          <p:cNvGrpSpPr/>
          <p:nvPr/>
        </p:nvGrpSpPr>
        <p:grpSpPr>
          <a:xfrm>
            <a:off x="2900975" y="3117549"/>
            <a:ext cx="6897657" cy="1635512"/>
            <a:chOff x="2475535" y="3153851"/>
            <a:chExt cx="6897657" cy="1635512"/>
          </a:xfrm>
        </p:grpSpPr>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9D33C2B6-AE5B-A9EA-D5EC-A2C454A94C00}"/>
                    </a:ext>
                  </a:extLst>
                </p:cNvPr>
                <p:cNvSpPr txBox="1"/>
                <p:nvPr/>
              </p:nvSpPr>
              <p:spPr>
                <a:xfrm>
                  <a:off x="2475535" y="3153851"/>
                  <a:ext cx="6897657" cy="163551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m:t>
                        </m:r>
                        <m:r>
                          <a:rPr lang="en-US" sz="2400" b="0" i="1" smtClean="0">
                            <a:latin typeface="Cambria Math" panose="02040503050406030204" pitchFamily="18" charset="0"/>
                          </a:rPr>
                          <m:t>𝑝𝑟𝑖𝑜𝑟𝑠</m:t>
                        </m:r>
                        <m:r>
                          <a:rPr lang="en-US" sz="2400" b="0" i="1" smtClean="0">
                            <a:latin typeface="Cambria Math" panose="02040503050406030204" pitchFamily="18" charset="0"/>
                          </a:rPr>
                          <m:t>⋅</m:t>
                        </m:r>
                        <m:nary>
                          <m:naryPr>
                            <m:chr m:val="∏"/>
                            <m:ctrlPr>
                              <a:rPr lang="en-US" sz="2400" b="0" i="1" smtClean="0">
                                <a:latin typeface="Cambria Math" panose="02040503050406030204" pitchFamily="18" charset="0"/>
                              </a:rPr>
                            </m:ctrlPr>
                          </m:naryPr>
                          <m:sub>
                            <m:r>
                              <m:rPr>
                                <m:brk m:alnAt="23"/>
                              </m:rPr>
                              <a:rPr lang="en-US" sz="2400" b="0" i="1" smtClean="0">
                                <a:latin typeface="Cambria Math" panose="02040503050406030204" pitchFamily="18" charset="0"/>
                              </a:rPr>
                              <m:t>𝑖</m:t>
                            </m:r>
                            <m:r>
                              <a:rPr lang="en-US" sz="2400" b="0" i="1" smtClean="0">
                                <a:latin typeface="Cambria Math" panose="02040503050406030204" pitchFamily="18" charset="0"/>
                              </a:rPr>
                              <m:t>=</m:t>
                            </m:r>
                            <m:r>
                              <m:rPr>
                                <m:brk m:alnAt="23"/>
                              </m:rPr>
                              <a:rPr lang="en-US" sz="2400" b="0" i="1" smtClean="0">
                                <a:latin typeface="Cambria Math" panose="02040503050406030204" pitchFamily="18" charset="0"/>
                              </a:rPr>
                              <m:t>1</m:t>
                            </m:r>
                          </m:sub>
                          <m:sup>
                            <m:r>
                              <a:rPr lang="en-US" sz="2400" b="0" i="1" smtClean="0">
                                <a:latin typeface="Cambria Math" panose="02040503050406030204" pitchFamily="18" charset="0"/>
                              </a:rPr>
                              <m:t>𝑘</m:t>
                            </m:r>
                          </m:sup>
                          <m:e>
                            <m:d>
                              <m:dPr>
                                <m:begChr m:val="["/>
                                <m:endChr m:val="]"/>
                                <m:ctrlPr>
                                  <a:rPr lang="en-US" sz="2400" b="0" i="1" smtClean="0">
                                    <a:latin typeface="Cambria Math" panose="02040503050406030204" pitchFamily="18" charset="0"/>
                                  </a:rPr>
                                </m:ctrlPr>
                              </m:dPr>
                              <m:e>
                                <m:r>
                                  <a:rPr lang="en-US" sz="2400" i="1">
                                    <a:latin typeface="Cambria Math" panose="02040503050406030204" pitchFamily="18" charset="0"/>
                                  </a:rPr>
                                  <m:t>𝑝</m:t>
                                </m:r>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𝑖</m:t>
                                        </m:r>
                                      </m:sub>
                                    </m:sSub>
                                  </m:e>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𝑖</m:t>
                                        </m:r>
                                        <m:r>
                                          <a:rPr lang="en-US" sz="2400" i="1">
                                            <a:latin typeface="Cambria Math" panose="02040503050406030204" pitchFamily="18" charset="0"/>
                                          </a:rPr>
                                          <m:t>−</m:t>
                                        </m:r>
                                        <m:r>
                                          <a:rPr lang="en-US" sz="2400" i="1">
                                            <a:latin typeface="Cambria Math" panose="02040503050406030204" pitchFamily="18" charset="0"/>
                                          </a:rPr>
                                          <m:t>1</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𝑢</m:t>
                                        </m:r>
                                      </m:e>
                                      <m:sub>
                                        <m:r>
                                          <a:rPr lang="en-US" sz="2400" i="1">
                                            <a:latin typeface="Cambria Math" panose="02040503050406030204" pitchFamily="18" charset="0"/>
                                          </a:rPr>
                                          <m:t>𝑖</m:t>
                                        </m:r>
                                        <m:r>
                                          <a:rPr lang="en-US" sz="2400" i="1">
                                            <a:latin typeface="Cambria Math" panose="02040503050406030204" pitchFamily="18" charset="0"/>
                                          </a:rPr>
                                          <m:t>−</m:t>
                                        </m:r>
                                        <m:r>
                                          <a:rPr lang="en-US" sz="2400" i="1">
                                            <a:latin typeface="Cambria Math" panose="02040503050406030204" pitchFamily="18" charset="0"/>
                                          </a:rPr>
                                          <m:t>1</m:t>
                                        </m:r>
                                      </m:sub>
                                    </m:sSub>
                                  </m:e>
                                </m:d>
                                <m:nary>
                                  <m:naryPr>
                                    <m:chr m:val="∏"/>
                                    <m:ctrlPr>
                                      <a:rPr lang="en-US" sz="2400" i="1">
                                        <a:latin typeface="Cambria Math" panose="02040503050406030204" pitchFamily="18" charset="0"/>
                                      </a:rPr>
                                    </m:ctrlPr>
                                  </m:naryPr>
                                  <m:sub>
                                    <m:r>
                                      <m:rPr>
                                        <m:brk m:alnAt="23"/>
                                      </m:rPr>
                                      <a:rPr lang="en-US" sz="2400" i="1">
                                        <a:latin typeface="Cambria Math" panose="02040503050406030204" pitchFamily="18" charset="0"/>
                                      </a:rPr>
                                      <m:t>𝑗</m:t>
                                    </m:r>
                                    <m:r>
                                      <a:rPr lang="en-US" sz="2400" i="1">
                                        <a:latin typeface="Cambria Math" panose="02040503050406030204" pitchFamily="18" charset="0"/>
                                      </a:rPr>
                                      <m:t>=</m:t>
                                    </m:r>
                                    <m:r>
                                      <m:rPr>
                                        <m:brk m:alnAt="23"/>
                                      </m:rPr>
                                      <a:rPr lang="en-US" sz="2400" i="1">
                                        <a:latin typeface="Cambria Math" panose="02040503050406030204" pitchFamily="18" charset="0"/>
                                      </a:rPr>
                                      <m:t>1</m:t>
                                    </m:r>
                                  </m:sub>
                                  <m:sup>
                                    <m:sSub>
                                      <m:sSubPr>
                                        <m:ctrlPr>
                                          <a:rPr lang="en-US" sz="2400" i="1">
                                            <a:latin typeface="Cambria Math" panose="02040503050406030204" pitchFamily="18" charset="0"/>
                                          </a:rPr>
                                        </m:ctrlPr>
                                      </m:sSubPr>
                                      <m:e>
                                        <m:r>
                                          <a:rPr lang="en-US" sz="2400" i="1">
                                            <a:latin typeface="Cambria Math" panose="02040503050406030204" pitchFamily="18" charset="0"/>
                                          </a:rPr>
                                          <m:t>𝑛</m:t>
                                        </m:r>
                                      </m:e>
                                      <m:sub>
                                        <m:r>
                                          <a:rPr lang="en-US" sz="2400" i="1">
                                            <a:latin typeface="Cambria Math" panose="02040503050406030204" pitchFamily="18" charset="0"/>
                                          </a:rPr>
                                          <m:t>𝑖</m:t>
                                        </m:r>
                                      </m:sub>
                                    </m:sSub>
                                  </m:sup>
                                  <m:e>
                                    <m:r>
                                      <a:rPr lang="en-US" sz="2400" i="1">
                                        <a:latin typeface="Cambria Math" panose="02040503050406030204" pitchFamily="18" charset="0"/>
                                      </a:rPr>
                                      <m:t>𝑝</m:t>
                                    </m:r>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𝑧</m:t>
                                            </m:r>
                                          </m:e>
                                          <m:sub>
                                            <m:r>
                                              <a:rPr lang="en-US" sz="2400" i="1">
                                                <a:latin typeface="Cambria Math" panose="02040503050406030204" pitchFamily="18" charset="0"/>
                                              </a:rPr>
                                              <m:t>𝑖</m:t>
                                            </m:r>
                                            <m:r>
                                              <a:rPr lang="en-US" sz="2400" i="1">
                                                <a:latin typeface="Cambria Math" panose="02040503050406030204" pitchFamily="18" charset="0"/>
                                              </a:rPr>
                                              <m:t>,</m:t>
                                            </m:r>
                                            <m:r>
                                              <a:rPr lang="en-US" sz="2400" i="1">
                                                <a:latin typeface="Cambria Math" panose="02040503050406030204" pitchFamily="18" charset="0"/>
                                              </a:rPr>
                                              <m:t>𝑗</m:t>
                                            </m:r>
                                          </m:sub>
                                        </m:sSub>
                                        <m:r>
                                          <a:rPr lang="en-US" sz="2400" i="1">
                                            <a:latin typeface="Cambria Math" panose="02040503050406030204" pitchFamily="18" charset="0"/>
                                          </a:rPr>
                                          <m:t>,</m:t>
                                        </m:r>
                                        <m:sSubSup>
                                          <m:sSubSupPr>
                                            <m:ctrlPr>
                                              <a:rPr lang="en-US" sz="2400" i="1">
                                                <a:latin typeface="Cambria Math" panose="02040503050406030204" pitchFamily="18" charset="0"/>
                                              </a:rPr>
                                            </m:ctrlPr>
                                          </m:sSubSupPr>
                                          <m:e>
                                            <m:r>
                                              <a:rPr lang="en-US" sz="2400" i="1">
                                                <a:latin typeface="Cambria Math" panose="02040503050406030204" pitchFamily="18" charset="0"/>
                                              </a:rPr>
                                              <m:t>𝑋</m:t>
                                            </m:r>
                                          </m:e>
                                          <m:sub>
                                            <m:r>
                                              <a:rPr lang="en-US" sz="2400" i="1">
                                                <a:latin typeface="Cambria Math" panose="02040503050406030204" pitchFamily="18" charset="0"/>
                                              </a:rPr>
                                              <m:t>𝑖</m:t>
                                            </m:r>
                                            <m:r>
                                              <a:rPr lang="en-US" sz="2400" i="1">
                                                <a:latin typeface="Cambria Math" panose="02040503050406030204" pitchFamily="18" charset="0"/>
                                              </a:rPr>
                                              <m:t>,</m:t>
                                            </m:r>
                                            <m:r>
                                              <a:rPr lang="en-US" sz="2400" i="1">
                                                <a:latin typeface="Cambria Math" panose="02040503050406030204" pitchFamily="18" charset="0"/>
                                              </a:rPr>
                                              <m:t>𝑗</m:t>
                                            </m:r>
                                          </m:sub>
                                          <m:sup>
                                            <m:r>
                                              <a:rPr lang="en-US" sz="2400" i="1">
                                                <a:latin typeface="Cambria Math" panose="02040503050406030204" pitchFamily="18" charset="0"/>
                                              </a:rPr>
                                              <m:t>𝑜</m:t>
                                            </m:r>
                                          </m:sup>
                                        </m:sSubSup>
                                      </m:e>
                                    </m:d>
                                  </m:e>
                                </m:nary>
                              </m:e>
                            </m:d>
                          </m:e>
                        </m:nary>
                      </m:oMath>
                    </m:oMathPara>
                  </a14:m>
                  <a:endParaRPr lang="en-US" sz="2400" dirty="0"/>
                </a:p>
                <a:p>
                  <a:endParaRPr lang="en-US" sz="2400" dirty="0"/>
                </a:p>
              </p:txBody>
            </p:sp>
          </mc:Choice>
          <mc:Fallback xmlns="">
            <p:sp>
              <p:nvSpPr>
                <p:cNvPr id="30" name="TextBox 29">
                  <a:extLst>
                    <a:ext uri="{FF2B5EF4-FFF2-40B4-BE49-F238E27FC236}">
                      <a16:creationId xmlns:a16="http://schemas.microsoft.com/office/drawing/2014/main" id="{9D33C2B6-AE5B-A9EA-D5EC-A2C454A94C00}"/>
                    </a:ext>
                  </a:extLst>
                </p:cNvPr>
                <p:cNvSpPr txBox="1">
                  <a:spLocks noRot="1" noChangeAspect="1" noMove="1" noResize="1" noEditPoints="1" noAdjustHandles="1" noChangeArrowheads="1" noChangeShapeType="1" noTextEdit="1"/>
                </p:cNvSpPr>
                <p:nvPr/>
              </p:nvSpPr>
              <p:spPr>
                <a:xfrm>
                  <a:off x="2475535" y="3153851"/>
                  <a:ext cx="6897657" cy="1635512"/>
                </a:xfrm>
                <a:prstGeom prst="rect">
                  <a:avLst/>
                </a:prstGeom>
                <a:blipFill>
                  <a:blip r:embed="rId8"/>
                  <a:stretch>
                    <a:fillRect/>
                  </a:stretch>
                </a:blipFill>
              </p:spPr>
              <p:txBody>
                <a:bodyPr/>
                <a:lstStyle/>
                <a:p>
                  <a:r>
                    <a:rPr lang="en-US">
                      <a:noFill/>
                    </a:rPr>
                    <a:t> </a:t>
                  </a:r>
                </a:p>
              </p:txBody>
            </p:sp>
          </mc:Fallback>
        </mc:AlternateContent>
        <p:sp>
          <p:nvSpPr>
            <p:cNvPr id="35" name="TextBox 34">
              <a:extLst>
                <a:ext uri="{FF2B5EF4-FFF2-40B4-BE49-F238E27FC236}">
                  <a16:creationId xmlns:a16="http://schemas.microsoft.com/office/drawing/2014/main" id="{D831E22C-8A0C-1A9C-4E32-6AF0F09F2247}"/>
                </a:ext>
              </a:extLst>
            </p:cNvPr>
            <p:cNvSpPr txBox="1"/>
            <p:nvPr/>
          </p:nvSpPr>
          <p:spPr>
            <a:xfrm>
              <a:off x="5303956" y="4356876"/>
              <a:ext cx="1584088" cy="369332"/>
            </a:xfrm>
            <a:prstGeom prst="rect">
              <a:avLst/>
            </a:prstGeom>
            <a:noFill/>
          </p:spPr>
          <p:txBody>
            <a:bodyPr wrap="none" rtlCol="0">
              <a:spAutoFit/>
            </a:bodyPr>
            <a:lstStyle/>
            <a:p>
              <a:r>
                <a:rPr lang="en-US" dirty="0">
                  <a:solidFill>
                    <a:srgbClr val="FF0000"/>
                  </a:solidFill>
                </a:rPr>
                <a:t>Motion model</a:t>
              </a:r>
            </a:p>
          </p:txBody>
        </p:sp>
        <p:sp>
          <p:nvSpPr>
            <p:cNvPr id="36" name="TextBox 35">
              <a:extLst>
                <a:ext uri="{FF2B5EF4-FFF2-40B4-BE49-F238E27FC236}">
                  <a16:creationId xmlns:a16="http://schemas.microsoft.com/office/drawing/2014/main" id="{F0C6F1F0-91FB-B478-D5FB-5A8BB5AE22D9}"/>
                </a:ext>
              </a:extLst>
            </p:cNvPr>
            <p:cNvSpPr txBox="1"/>
            <p:nvPr/>
          </p:nvSpPr>
          <p:spPr>
            <a:xfrm>
              <a:off x="7413101" y="4359284"/>
              <a:ext cx="1777218" cy="338554"/>
            </a:xfrm>
            <a:prstGeom prst="rect">
              <a:avLst/>
            </a:prstGeom>
            <a:noFill/>
          </p:spPr>
          <p:txBody>
            <a:bodyPr wrap="none" rtlCol="0">
              <a:spAutoFit/>
            </a:bodyPr>
            <a:lstStyle/>
            <a:p>
              <a:r>
                <a:rPr lang="en-US" sz="1600" dirty="0">
                  <a:solidFill>
                    <a:srgbClr val="0070C0"/>
                  </a:solidFill>
                </a:rPr>
                <a:t>Observation model</a:t>
              </a:r>
            </a:p>
          </p:txBody>
        </p:sp>
      </p:grpSp>
    </p:spTree>
    <p:extLst>
      <p:ext uri="{BB962C8B-B14F-4D97-AF65-F5344CB8AC3E}">
        <p14:creationId xmlns:p14="http://schemas.microsoft.com/office/powerpoint/2010/main" val="1400244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4DB0E90-BA3A-D1CB-9A6C-30B8AA417DF7}"/>
              </a:ext>
            </a:extLst>
          </p:cNvPr>
          <p:cNvSpPr>
            <a:spLocks noGrp="1"/>
          </p:cNvSpPr>
          <p:nvPr>
            <p:ph type="sldNum" sz="quarter" idx="12"/>
          </p:nvPr>
        </p:nvSpPr>
        <p:spPr/>
        <p:txBody>
          <a:bodyPr/>
          <a:lstStyle/>
          <a:p>
            <a:fld id="{16DBD0CC-423F-4B58-AFF5-83B6DD233671}" type="slidenum">
              <a:rPr lang="en-IL" smtClean="0"/>
              <a:t>8</a:t>
            </a:fld>
            <a:endParaRPr lang="en-IL"/>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923A5152-9AF6-9AC4-C0AC-09A072294E41}"/>
                  </a:ext>
                </a:extLst>
              </p:cNvPr>
              <p:cNvSpPr txBox="1"/>
              <p:nvPr/>
            </p:nvSpPr>
            <p:spPr>
              <a:xfrm>
                <a:off x="947451" y="1252082"/>
                <a:ext cx="8777980" cy="71417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sz="2400" i="1" smtClean="0">
                              <a:latin typeface="Cambria Math" panose="02040503050406030204" pitchFamily="18" charset="0"/>
                            </a:rPr>
                          </m:ctrlPr>
                        </m:sSubSupPr>
                        <m:e>
                          <m:r>
                            <a:rPr lang="en-US" sz="2400" i="1">
                              <a:latin typeface="Cambria Math" panose="02040503050406030204" pitchFamily="18" charset="0"/>
                            </a:rPr>
                            <m:t>𝑋</m:t>
                          </m:r>
                        </m:e>
                        <m:sub>
                          <m:r>
                            <a:rPr lang="en-US" sz="2400" i="1">
                              <a:latin typeface="Cambria Math" panose="02040503050406030204" pitchFamily="18" charset="0"/>
                            </a:rPr>
                            <m:t>𝑘</m:t>
                          </m:r>
                        </m:sub>
                        <m:sup>
                          <m:r>
                            <a:rPr lang="en-US" sz="2400" i="1">
                              <a:latin typeface="Cambria Math" panose="02040503050406030204" pitchFamily="18" charset="0"/>
                            </a:rPr>
                            <m:t>∗</m:t>
                          </m:r>
                        </m:sup>
                      </m:sSubSup>
                      <m:r>
                        <a:rPr lang="en-US" sz="2400" i="1">
                          <a:latin typeface="Cambria Math" panose="02040503050406030204" pitchFamily="18" charset="0"/>
                        </a:rPr>
                        <m:t>=</m:t>
                      </m:r>
                      <m:limLow>
                        <m:limLowPr>
                          <m:ctrlPr>
                            <a:rPr lang="en-US" sz="2400" i="1">
                              <a:latin typeface="Cambria Math" panose="02040503050406030204" pitchFamily="18" charset="0"/>
                            </a:rPr>
                          </m:ctrlPr>
                        </m:limLowPr>
                        <m:e>
                          <m:r>
                            <a:rPr lang="en-US" sz="2400" i="1">
                              <a:latin typeface="Cambria Math" panose="02040503050406030204" pitchFamily="18" charset="0"/>
                            </a:rPr>
                            <m:t>𝑎𝑟𝑔𝑚𝑎𝑥</m:t>
                          </m:r>
                        </m:e>
                        <m:lim>
                          <m:sSub>
                            <m:sSubPr>
                              <m:ctrlPr>
                                <a:rPr lang="en-US" sz="2400" i="1">
                                  <a:latin typeface="Cambria Math" panose="02040503050406030204" pitchFamily="18" charset="0"/>
                                </a:rPr>
                              </m:ctrlPr>
                            </m:sSubPr>
                            <m:e>
                              <m:r>
                                <m:rPr>
                                  <m:sty m:val="p"/>
                                </m:rPr>
                                <a:rPr lang="en-US" sz="2400" i="0">
                                  <a:latin typeface="Cambria Math" panose="02040503050406030204" pitchFamily="18" charset="0"/>
                                </a:rPr>
                                <m:t>X</m:t>
                              </m:r>
                            </m:e>
                            <m:sub>
                              <m:r>
                                <m:rPr>
                                  <m:sty m:val="p"/>
                                </m:rPr>
                                <a:rPr lang="en-US" sz="2400" i="0">
                                  <a:latin typeface="Cambria Math" panose="02040503050406030204" pitchFamily="18" charset="0"/>
                                </a:rPr>
                                <m:t>k</m:t>
                              </m:r>
                            </m:sub>
                          </m:sSub>
                        </m:lim>
                      </m:limLow>
                      <m:r>
                        <a:rPr lang="en-US" sz="2400" b="0" i="0" smtClean="0">
                          <a:latin typeface="Cambria Math" panose="02040503050406030204" pitchFamily="18" charset="0"/>
                        </a:rPr>
                        <m:t> </m:t>
                      </m:r>
                      <m:r>
                        <m:rPr>
                          <m:sty m:val="p"/>
                        </m:rPr>
                        <a:rPr lang="en-US" sz="2400" i="0">
                          <a:latin typeface="Cambria Math" panose="02040503050406030204" pitchFamily="18" charset="0"/>
                        </a:rPr>
                        <m:t>p</m:t>
                      </m:r>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m:rPr>
                                  <m:sty m:val="p"/>
                                </m:rPr>
                                <a:rPr lang="en-US" sz="2400" i="0">
                                  <a:latin typeface="Cambria Math" panose="02040503050406030204" pitchFamily="18" charset="0"/>
                                </a:rPr>
                                <m:t>X</m:t>
                              </m:r>
                            </m:e>
                            <m:sub>
                              <m:r>
                                <m:rPr>
                                  <m:sty m:val="p"/>
                                </m:rPr>
                                <a:rPr lang="en-US" sz="2400" i="0">
                                  <a:latin typeface="Cambria Math" panose="02040503050406030204" pitchFamily="18" charset="0"/>
                                </a:rPr>
                                <m:t>k</m:t>
                              </m:r>
                            </m:sub>
                          </m:sSub>
                        </m:e>
                        <m:e>
                          <m:sSub>
                            <m:sSubPr>
                              <m:ctrlPr>
                                <a:rPr lang="en-US" sz="2400" i="1">
                                  <a:latin typeface="Cambria Math" panose="02040503050406030204" pitchFamily="18" charset="0"/>
                                </a:rPr>
                              </m:ctrlPr>
                            </m:sSubPr>
                            <m:e>
                              <m:r>
                                <a:rPr lang="en-US" sz="2400" i="0">
                                  <a:latin typeface="Cambria Math" panose="02040503050406030204" pitchFamily="18" charset="0"/>
                                  <a:ea typeface="Cambria Math" panose="02040503050406030204" pitchFamily="18" charset="0"/>
                                </a:rPr>
                                <m:t>𝒵</m:t>
                              </m:r>
                            </m:e>
                            <m:sub>
                              <m:r>
                                <m:rPr>
                                  <m:sty m:val="p"/>
                                </m:rPr>
                                <a:rPr lang="en-US" sz="2400" i="0">
                                  <a:latin typeface="Cambria Math" panose="02040503050406030204" pitchFamily="18" charset="0"/>
                                </a:rPr>
                                <m:t>k</m:t>
                              </m:r>
                            </m:sub>
                          </m:sSub>
                          <m:r>
                            <a:rPr lang="en-US" sz="2400" i="0">
                              <a:latin typeface="Cambria Math" panose="02040503050406030204" pitchFamily="18" charset="0"/>
                            </a:rPr>
                            <m:t>,</m:t>
                          </m:r>
                          <m:sSub>
                            <m:sSubPr>
                              <m:ctrlPr>
                                <a:rPr lang="en-US" sz="2400" i="1">
                                  <a:latin typeface="Cambria Math" panose="02040503050406030204" pitchFamily="18" charset="0"/>
                                </a:rPr>
                              </m:ctrlPr>
                            </m:sSubPr>
                            <m:e>
                              <m:r>
                                <a:rPr lang="en-US" sz="2400" i="0">
                                  <a:latin typeface="Cambria Math" panose="02040503050406030204" pitchFamily="18" charset="0"/>
                                  <a:ea typeface="Cambria Math" panose="02040503050406030204" pitchFamily="18" charset="0"/>
                                </a:rPr>
                                <m:t>𝒰</m:t>
                              </m:r>
                            </m:e>
                            <m:sub>
                              <m:r>
                                <m:rPr>
                                  <m:sty m:val="p"/>
                                </m:rPr>
                                <a:rPr lang="en-US" sz="2400" i="0">
                                  <a:latin typeface="Cambria Math" panose="02040503050406030204" pitchFamily="18" charset="0"/>
                                </a:rPr>
                                <m:t>k</m:t>
                              </m:r>
                              <m:r>
                                <a:rPr lang="en-US" sz="2400" i="0">
                                  <a:latin typeface="Cambria Math" panose="02040503050406030204" pitchFamily="18" charset="0"/>
                                </a:rPr>
                                <m:t>−</m:t>
                              </m:r>
                              <m:r>
                                <a:rPr lang="en-US" sz="2400" i="0">
                                  <a:latin typeface="Cambria Math" panose="02040503050406030204" pitchFamily="18" charset="0"/>
                                </a:rPr>
                                <m:t>1</m:t>
                              </m:r>
                            </m:sub>
                          </m:sSub>
                        </m:e>
                      </m:d>
                      <m:r>
                        <a:rPr lang="en-US" sz="2400" b="0" i="0" smtClean="0">
                          <a:latin typeface="Cambria Math" panose="02040503050406030204" pitchFamily="18" charset="0"/>
                        </a:rPr>
                        <m:t>=</m:t>
                      </m:r>
                      <m:limLow>
                        <m:limLowPr>
                          <m:ctrlPr>
                            <a:rPr lang="en-US" sz="2400" i="1">
                              <a:latin typeface="Cambria Math" panose="02040503050406030204" pitchFamily="18" charset="0"/>
                            </a:rPr>
                          </m:ctrlPr>
                        </m:limLowPr>
                        <m:e>
                          <m:r>
                            <a:rPr lang="en-US" sz="2400" b="0" i="1" smtClean="0">
                              <a:latin typeface="Cambria Math" panose="02040503050406030204" pitchFamily="18" charset="0"/>
                            </a:rPr>
                            <m:t>𝑎𝑟𝑔𝑚𝑖𝑛</m:t>
                          </m:r>
                        </m:e>
                        <m:lim>
                          <m:sSub>
                            <m:sSubPr>
                              <m:ctrlPr>
                                <a:rPr lang="en-US" sz="2400" i="1">
                                  <a:latin typeface="Cambria Math" panose="02040503050406030204" pitchFamily="18" charset="0"/>
                                </a:rPr>
                              </m:ctrlPr>
                            </m:sSubPr>
                            <m:e>
                              <m:r>
                                <m:rPr>
                                  <m:sty m:val="p"/>
                                </m:rPr>
                                <a:rPr lang="en-US" sz="2400">
                                  <a:latin typeface="Cambria Math" panose="02040503050406030204" pitchFamily="18" charset="0"/>
                                </a:rPr>
                                <m:t>X</m:t>
                              </m:r>
                            </m:e>
                            <m:sub>
                              <m:r>
                                <m:rPr>
                                  <m:sty m:val="p"/>
                                </m:rPr>
                                <a:rPr lang="en-US" sz="2400">
                                  <a:latin typeface="Cambria Math" panose="02040503050406030204" pitchFamily="18" charset="0"/>
                                </a:rPr>
                                <m:t>k</m:t>
                              </m:r>
                            </m:sub>
                          </m:sSub>
                        </m:lim>
                      </m:limLow>
                      <m:d>
                        <m:dPr>
                          <m:begChr m:val="{"/>
                          <m:endChr m:val="}"/>
                          <m:ctrlPr>
                            <a:rPr lang="en-US" sz="2400" b="0" i="1" smtClean="0">
                              <a:latin typeface="Cambria Math" panose="02040503050406030204" pitchFamily="18" charset="0"/>
                            </a:rPr>
                          </m:ctrlPr>
                        </m:dPr>
                        <m:e>
                          <m:r>
                            <a:rPr lang="en-US" sz="2400" i="1">
                              <a:latin typeface="Cambria Math" panose="02040503050406030204" pitchFamily="18" charset="0"/>
                            </a:rPr>
                            <m:t>−</m:t>
                          </m:r>
                          <m:func>
                            <m:funcPr>
                              <m:ctrlPr>
                                <a:rPr lang="en-US" sz="2400" i="1">
                                  <a:latin typeface="Cambria Math" panose="02040503050406030204" pitchFamily="18" charset="0"/>
                                </a:rPr>
                              </m:ctrlPr>
                            </m:funcPr>
                            <m:fName>
                              <m:r>
                                <m:rPr>
                                  <m:sty m:val="p"/>
                                </m:rPr>
                                <a:rPr lang="en-US" sz="2400">
                                  <a:latin typeface="Cambria Math" panose="02040503050406030204" pitchFamily="18" charset="0"/>
                                </a:rPr>
                                <m:t>log</m:t>
                              </m:r>
                            </m:fName>
                            <m:e>
                              <m:d>
                                <m:dPr>
                                  <m:ctrlPr>
                                    <a:rPr lang="en-US" sz="2400" i="1">
                                      <a:latin typeface="Cambria Math" panose="02040503050406030204" pitchFamily="18" charset="0"/>
                                    </a:rPr>
                                  </m:ctrlPr>
                                </m:dPr>
                                <m:e>
                                  <m:r>
                                    <m:rPr>
                                      <m:sty m:val="p"/>
                                    </m:rPr>
                                    <a:rPr lang="en-US" sz="2400">
                                      <a:latin typeface="Cambria Math" panose="02040503050406030204" pitchFamily="18" charset="0"/>
                                    </a:rPr>
                                    <m:t>p</m:t>
                                  </m:r>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m:rPr>
                                              <m:sty m:val="p"/>
                                            </m:rPr>
                                            <a:rPr lang="en-US" sz="2400">
                                              <a:latin typeface="Cambria Math" panose="02040503050406030204" pitchFamily="18" charset="0"/>
                                            </a:rPr>
                                            <m:t>X</m:t>
                                          </m:r>
                                        </m:e>
                                        <m:sub>
                                          <m:r>
                                            <m:rPr>
                                              <m:sty m:val="p"/>
                                            </m:rPr>
                                            <a:rPr lang="en-US" sz="2400">
                                              <a:latin typeface="Cambria Math" panose="02040503050406030204" pitchFamily="18" charset="0"/>
                                            </a:rPr>
                                            <m:t>k</m:t>
                                          </m:r>
                                        </m:sub>
                                      </m:sSub>
                                    </m:e>
                                    <m:e>
                                      <m:sSub>
                                        <m:sSubPr>
                                          <m:ctrlPr>
                                            <a:rPr lang="en-US" sz="2400" i="1">
                                              <a:latin typeface="Cambria Math" panose="02040503050406030204" pitchFamily="18" charset="0"/>
                                            </a:rPr>
                                          </m:ctrlPr>
                                        </m:sSubPr>
                                        <m:e>
                                          <m:r>
                                            <a:rPr lang="en-US" sz="2400">
                                              <a:latin typeface="Cambria Math" panose="02040503050406030204" pitchFamily="18" charset="0"/>
                                              <a:ea typeface="Cambria Math" panose="02040503050406030204" pitchFamily="18" charset="0"/>
                                            </a:rPr>
                                            <m:t>𝒵</m:t>
                                          </m:r>
                                        </m:e>
                                        <m:sub>
                                          <m:r>
                                            <m:rPr>
                                              <m:sty m:val="p"/>
                                            </m:rPr>
                                            <a:rPr lang="en-US" sz="2400">
                                              <a:latin typeface="Cambria Math" panose="02040503050406030204" pitchFamily="18" charset="0"/>
                                            </a:rPr>
                                            <m:t>k</m:t>
                                          </m:r>
                                        </m:sub>
                                      </m:sSub>
                                      <m:r>
                                        <a:rPr lang="en-US" sz="2400">
                                          <a:latin typeface="Cambria Math" panose="02040503050406030204" pitchFamily="18" charset="0"/>
                                        </a:rPr>
                                        <m:t>,</m:t>
                                      </m:r>
                                      <m:sSub>
                                        <m:sSubPr>
                                          <m:ctrlPr>
                                            <a:rPr lang="en-US" sz="2400" i="1">
                                              <a:latin typeface="Cambria Math" panose="02040503050406030204" pitchFamily="18" charset="0"/>
                                            </a:rPr>
                                          </m:ctrlPr>
                                        </m:sSubPr>
                                        <m:e>
                                          <m:r>
                                            <a:rPr lang="en-US" sz="2400">
                                              <a:latin typeface="Cambria Math" panose="02040503050406030204" pitchFamily="18" charset="0"/>
                                              <a:ea typeface="Cambria Math" panose="02040503050406030204" pitchFamily="18" charset="0"/>
                                            </a:rPr>
                                            <m:t>𝒰</m:t>
                                          </m:r>
                                        </m:e>
                                        <m:sub>
                                          <m:r>
                                            <m:rPr>
                                              <m:sty m:val="p"/>
                                            </m:rPr>
                                            <a:rPr lang="en-US" sz="2400">
                                              <a:latin typeface="Cambria Math" panose="02040503050406030204" pitchFamily="18" charset="0"/>
                                            </a:rPr>
                                            <m:t>k</m:t>
                                          </m:r>
                                          <m:r>
                                            <a:rPr lang="en-US" sz="2400">
                                              <a:latin typeface="Cambria Math" panose="02040503050406030204" pitchFamily="18" charset="0"/>
                                            </a:rPr>
                                            <m:t>−</m:t>
                                          </m:r>
                                          <m:r>
                                            <a:rPr lang="en-US" sz="2400">
                                              <a:latin typeface="Cambria Math" panose="02040503050406030204" pitchFamily="18" charset="0"/>
                                            </a:rPr>
                                            <m:t>1</m:t>
                                          </m:r>
                                        </m:sub>
                                      </m:sSub>
                                    </m:e>
                                  </m:d>
                                </m:e>
                              </m:d>
                            </m:e>
                          </m:func>
                        </m:e>
                      </m:d>
                    </m:oMath>
                  </m:oMathPara>
                </a14:m>
                <a:endParaRPr lang="en-US" sz="2400" dirty="0">
                  <a:latin typeface="Cambria Math" panose="02040503050406030204" pitchFamily="18" charset="0"/>
                </a:endParaRPr>
              </a:p>
            </p:txBody>
          </p:sp>
        </mc:Choice>
        <mc:Fallback xmlns="">
          <p:sp>
            <p:nvSpPr>
              <p:cNvPr id="12" name="TextBox 11">
                <a:extLst>
                  <a:ext uri="{FF2B5EF4-FFF2-40B4-BE49-F238E27FC236}">
                    <a16:creationId xmlns:a16="http://schemas.microsoft.com/office/drawing/2014/main" id="{923A5152-9AF6-9AC4-C0AC-09A072294E41}"/>
                  </a:ext>
                </a:extLst>
              </p:cNvPr>
              <p:cNvSpPr txBox="1">
                <a:spLocks noRot="1" noChangeAspect="1" noMove="1" noResize="1" noEditPoints="1" noAdjustHandles="1" noChangeArrowheads="1" noChangeShapeType="1" noTextEdit="1"/>
              </p:cNvSpPr>
              <p:nvPr/>
            </p:nvSpPr>
            <p:spPr>
              <a:xfrm>
                <a:off x="947451" y="1252082"/>
                <a:ext cx="8777980" cy="714170"/>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0A7D4E2F-7346-0C3E-D4BB-04CD96D62B14}"/>
                  </a:ext>
                </a:extLst>
              </p:cNvPr>
              <p:cNvSpPr txBox="1"/>
              <p:nvPr/>
            </p:nvSpPr>
            <p:spPr>
              <a:xfrm>
                <a:off x="2945684" y="2567090"/>
                <a:ext cx="6300632" cy="1000467"/>
              </a:xfrm>
              <a:prstGeom prst="rect">
                <a:avLst/>
              </a:prstGeom>
              <a:noFill/>
            </p:spPr>
            <p:txBody>
              <a:bodyPr wrap="square" rtlCol="1">
                <a:spAutoFit/>
              </a:bodyPr>
              <a:lstStyle/>
              <a:p>
                <a:pPr/>
                <a14:m>
                  <m:oMathPara xmlns:m="http://schemas.openxmlformats.org/officeDocument/2006/math">
                    <m:oMathParaPr>
                      <m:jc m:val="centerGroup"/>
                    </m:oMathParaPr>
                    <m:oMath xmlns:m="http://schemas.openxmlformats.org/officeDocument/2006/math">
                      <m:m>
                        <m:mPr>
                          <m:mcs>
                            <m:mc>
                              <m:mcPr>
                                <m:count m:val="2"/>
                                <m:mcJc m:val="center"/>
                              </m:mcPr>
                            </m:mc>
                          </m:mcs>
                          <m:ctrlPr>
                            <a:rPr lang="en-US" sz="2400" b="0" i="1" smtClean="0">
                              <a:latin typeface="Cambria Math" panose="02040503050406030204" pitchFamily="18" charset="0"/>
                            </a:rPr>
                          </m:ctrlPr>
                        </m:mPr>
                        <m:m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𝑖</m:t>
                                </m:r>
                              </m:sub>
                            </m:sSub>
                            <m:r>
                              <a:rPr lang="en-US" sz="2400" i="1">
                                <a:latin typeface="Cambria Math" panose="02040503050406030204" pitchFamily="18" charset="0"/>
                              </a:rPr>
                              <m:t>=</m:t>
                            </m:r>
                            <m:r>
                              <a:rPr lang="en-US" sz="2400" i="1">
                                <a:latin typeface="Cambria Math" panose="02040503050406030204" pitchFamily="18" charset="0"/>
                              </a:rPr>
                              <m:t>𝑓</m:t>
                            </m:r>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𝑖</m:t>
                                    </m:r>
                                    <m:r>
                                      <a:rPr lang="en-US" sz="2400" i="1">
                                        <a:latin typeface="Cambria Math" panose="02040503050406030204" pitchFamily="18" charset="0"/>
                                      </a:rPr>
                                      <m:t>−</m:t>
                                    </m:r>
                                    <m:r>
                                      <a:rPr lang="en-US" sz="2400" i="1">
                                        <a:latin typeface="Cambria Math" panose="02040503050406030204" pitchFamily="18" charset="0"/>
                                      </a:rPr>
                                      <m:t>1</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𝑢</m:t>
                                    </m:r>
                                  </m:e>
                                  <m:sub>
                                    <m:r>
                                      <a:rPr lang="en-US" sz="2400" i="1">
                                        <a:latin typeface="Cambria Math" panose="02040503050406030204" pitchFamily="18" charset="0"/>
                                      </a:rPr>
                                      <m:t>𝑖</m:t>
                                    </m:r>
                                    <m:r>
                                      <a:rPr lang="en-US" sz="2400" i="1">
                                        <a:latin typeface="Cambria Math" panose="02040503050406030204" pitchFamily="18" charset="0"/>
                                      </a:rPr>
                                      <m:t>−</m:t>
                                    </m:r>
                                    <m:r>
                                      <a:rPr lang="en-US" sz="2400" i="1">
                                        <a:latin typeface="Cambria Math" panose="02040503050406030204" pitchFamily="18" charset="0"/>
                                      </a:rPr>
                                      <m:t>1</m:t>
                                    </m:r>
                                  </m:sub>
                                </m:sSub>
                              </m:e>
                            </m:d>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𝑤</m:t>
                                </m:r>
                              </m:e>
                              <m:sub>
                                <m:r>
                                  <a:rPr lang="en-US" sz="2400" i="1">
                                    <a:latin typeface="Cambria Math" panose="02040503050406030204" pitchFamily="18" charset="0"/>
                                  </a:rPr>
                                  <m:t>𝑖</m:t>
                                </m:r>
                              </m:sub>
                            </m:sSub>
                          </m:e>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𝑤</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m:t>
                            </m:r>
                            <m:r>
                              <a:rPr lang="en-US" sz="2400" b="0" i="1" smtClean="0">
                                <a:latin typeface="Cambria Math" panose="02040503050406030204" pitchFamily="18" charset="0"/>
                              </a:rPr>
                              <m:t>𝑁</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0</m:t>
                                </m:r>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m:rPr>
                                        <m:sty m:val="p"/>
                                      </m:rPr>
                                      <a:rPr lang="en-US" sz="2400" b="0" i="0" smtClean="0">
                                        <a:latin typeface="Cambria Math" panose="02040503050406030204" pitchFamily="18" charset="0"/>
                                      </a:rPr>
                                      <m:t>Ω</m:t>
                                    </m:r>
                                  </m:e>
                                  <m: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𝑤</m:t>
                                        </m:r>
                                      </m:e>
                                      <m:sub>
                                        <m:r>
                                          <a:rPr lang="en-US" sz="2400" b="0" i="1" smtClean="0">
                                            <a:latin typeface="Cambria Math" panose="02040503050406030204" pitchFamily="18" charset="0"/>
                                          </a:rPr>
                                          <m:t> </m:t>
                                        </m:r>
                                      </m:sub>
                                    </m:sSub>
                                  </m:sub>
                                </m:sSub>
                              </m:e>
                            </m:d>
                          </m:e>
                        </m:mr>
                        <m:mr>
                          <m:e>
                            <m:sSub>
                              <m:sSubPr>
                                <m:ctrlPr>
                                  <a:rPr lang="en-US" sz="2400" i="1">
                                    <a:latin typeface="Cambria Math" panose="02040503050406030204" pitchFamily="18" charset="0"/>
                                  </a:rPr>
                                </m:ctrlPr>
                              </m:sSubPr>
                              <m:e>
                                <m:r>
                                  <a:rPr lang="en-US" sz="2400" i="1">
                                    <a:latin typeface="Cambria Math" panose="02040503050406030204" pitchFamily="18" charset="0"/>
                                  </a:rPr>
                                  <m:t>𝑧</m:t>
                                </m:r>
                              </m:e>
                              <m:sub>
                                <m:r>
                                  <a:rPr lang="en-US" sz="2400" i="1">
                                    <a:latin typeface="Cambria Math" panose="02040503050406030204" pitchFamily="18" charset="0"/>
                                  </a:rPr>
                                  <m:t>𝑖</m:t>
                                </m:r>
                                <m:r>
                                  <a:rPr lang="en-US" sz="2400" i="1">
                                    <a:latin typeface="Cambria Math" panose="02040503050406030204" pitchFamily="18" charset="0"/>
                                  </a:rPr>
                                  <m:t>,</m:t>
                                </m:r>
                                <m:r>
                                  <a:rPr lang="en-US" sz="2400" i="1">
                                    <a:latin typeface="Cambria Math" panose="02040503050406030204" pitchFamily="18" charset="0"/>
                                  </a:rPr>
                                  <m:t>𝑗</m:t>
                                </m:r>
                              </m:sub>
                            </m:sSub>
                            <m:r>
                              <a:rPr lang="en-US" sz="2400" i="1">
                                <a:latin typeface="Cambria Math" panose="02040503050406030204" pitchFamily="18" charset="0"/>
                              </a:rPr>
                              <m:t>=</m:t>
                            </m:r>
                            <m:r>
                              <a:rPr lang="en-US" sz="2400" i="1">
                                <a:latin typeface="Cambria Math" panose="02040503050406030204" pitchFamily="18" charset="0"/>
                              </a:rPr>
                              <m:t>h</m:t>
                            </m:r>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𝑖</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𝑙</m:t>
                                    </m:r>
                                  </m:e>
                                  <m:sub>
                                    <m:r>
                                      <a:rPr lang="en-US" sz="2400" i="1">
                                        <a:latin typeface="Cambria Math" panose="02040503050406030204" pitchFamily="18" charset="0"/>
                                      </a:rPr>
                                      <m:t>𝑗</m:t>
                                    </m:r>
                                  </m:sub>
                                </m:sSub>
                              </m:e>
                            </m:d>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𝑣</m:t>
                                </m:r>
                              </m:e>
                              <m:sub>
                                <m:r>
                                  <a:rPr lang="en-US" sz="2400" i="1">
                                    <a:latin typeface="Cambria Math" panose="02040503050406030204" pitchFamily="18" charset="0"/>
                                  </a:rPr>
                                  <m:t>𝑖</m:t>
                                </m:r>
                                <m:r>
                                  <a:rPr lang="en-US" sz="2400" b="0" i="1" smtClean="0">
                                    <a:latin typeface="Cambria Math" panose="02040503050406030204" pitchFamily="18" charset="0"/>
                                  </a:rPr>
                                  <m:t>,</m:t>
                                </m:r>
                                <m:r>
                                  <a:rPr lang="en-US" sz="2400" b="0" i="1" smtClean="0">
                                    <a:latin typeface="Cambria Math" panose="02040503050406030204" pitchFamily="18" charset="0"/>
                                  </a:rPr>
                                  <m:t>𝑗</m:t>
                                </m:r>
                              </m:sub>
                            </m:sSub>
                            <m:r>
                              <m:rPr>
                                <m:nor/>
                              </m:rPr>
                              <a:rPr lang="he-IL" sz="2400" dirty="0"/>
                              <m:t> </m:t>
                            </m:r>
                          </m:e>
                          <m:e>
                            <m:sSub>
                              <m:sSubPr>
                                <m:ctrlPr>
                                  <a:rPr lang="en-US" sz="2400" i="1">
                                    <a:latin typeface="Cambria Math" panose="02040503050406030204" pitchFamily="18" charset="0"/>
                                  </a:rPr>
                                </m:ctrlPr>
                              </m:sSubPr>
                              <m:e>
                                <m:r>
                                  <a:rPr lang="en-US" sz="2400" b="0" i="1" smtClean="0">
                                    <a:latin typeface="Cambria Math" panose="02040503050406030204" pitchFamily="18" charset="0"/>
                                  </a:rPr>
                                  <m:t>𝑣</m:t>
                                </m:r>
                              </m:e>
                              <m:sub>
                                <m:r>
                                  <a:rPr lang="en-US" sz="2400" i="1">
                                    <a:latin typeface="Cambria Math" panose="02040503050406030204" pitchFamily="18" charset="0"/>
                                  </a:rPr>
                                  <m:t>𝑖</m:t>
                                </m:r>
                              </m:sub>
                            </m:sSub>
                            <m:r>
                              <a:rPr lang="en-US" sz="2400" i="1">
                                <a:latin typeface="Cambria Math" panose="02040503050406030204" pitchFamily="18" charset="0"/>
                              </a:rPr>
                              <m:t>~</m:t>
                            </m:r>
                            <m:r>
                              <a:rPr lang="en-US" sz="2400" b="0" i="1" smtClean="0">
                                <a:latin typeface="Cambria Math" panose="02040503050406030204" pitchFamily="18" charset="0"/>
                              </a:rPr>
                              <m:t>𝑁</m:t>
                            </m:r>
                            <m:d>
                              <m:dPr>
                                <m:ctrlPr>
                                  <a:rPr lang="en-US" sz="2400" i="1">
                                    <a:latin typeface="Cambria Math" panose="02040503050406030204" pitchFamily="18" charset="0"/>
                                  </a:rPr>
                                </m:ctrlPr>
                              </m:dPr>
                              <m:e>
                                <m:r>
                                  <a:rPr lang="en-US" sz="2400" i="1">
                                    <a:latin typeface="Cambria Math" panose="02040503050406030204" pitchFamily="18" charset="0"/>
                                  </a:rPr>
                                  <m:t>0</m:t>
                                </m:r>
                                <m:r>
                                  <a:rPr lang="en-US" sz="2400" i="1">
                                    <a:latin typeface="Cambria Math" panose="02040503050406030204" pitchFamily="18" charset="0"/>
                                  </a:rPr>
                                  <m:t>,</m:t>
                                </m:r>
                                <m:sSub>
                                  <m:sSubPr>
                                    <m:ctrlPr>
                                      <a:rPr lang="en-US" sz="2400" i="1">
                                        <a:latin typeface="Cambria Math" panose="02040503050406030204" pitchFamily="18" charset="0"/>
                                      </a:rPr>
                                    </m:ctrlPr>
                                  </m:sSubPr>
                                  <m:e>
                                    <m:r>
                                      <m:rPr>
                                        <m:sty m:val="p"/>
                                      </m:rPr>
                                      <a:rPr lang="en-US" sz="2400" b="0" i="0" smtClean="0">
                                        <a:latin typeface="Cambria Math" panose="02040503050406030204" pitchFamily="18" charset="0"/>
                                      </a:rPr>
                                      <m:t>Ω</m:t>
                                    </m:r>
                                  </m:e>
                                  <m:sub>
                                    <m:sSub>
                                      <m:sSubPr>
                                        <m:ctrlPr>
                                          <a:rPr lang="en-US" sz="2400" i="1">
                                            <a:latin typeface="Cambria Math" panose="02040503050406030204" pitchFamily="18" charset="0"/>
                                          </a:rPr>
                                        </m:ctrlPr>
                                      </m:sSubPr>
                                      <m:e>
                                        <m:r>
                                          <a:rPr lang="en-US" sz="2400" b="0" i="1" smtClean="0">
                                            <a:latin typeface="Cambria Math" panose="02040503050406030204" pitchFamily="18" charset="0"/>
                                          </a:rPr>
                                          <m:t>𝑣</m:t>
                                        </m:r>
                                      </m:e>
                                      <m:sub>
                                        <m:r>
                                          <a:rPr lang="en-US" sz="2400" b="0" i="1" smtClean="0">
                                            <a:latin typeface="Cambria Math" panose="02040503050406030204" pitchFamily="18" charset="0"/>
                                          </a:rPr>
                                          <m:t> </m:t>
                                        </m:r>
                                      </m:sub>
                                    </m:sSub>
                                  </m:sub>
                                </m:sSub>
                              </m:e>
                            </m:d>
                          </m:e>
                        </m:mr>
                      </m:m>
                    </m:oMath>
                  </m:oMathPara>
                </a14:m>
                <a:endParaRPr lang="en-US" sz="2400" b="0" i="1" dirty="0">
                  <a:latin typeface="Cambria Math" panose="02040503050406030204" pitchFamily="18" charset="0"/>
                </a:endParaRPr>
              </a:p>
            </p:txBody>
          </p:sp>
        </mc:Choice>
        <mc:Fallback xmlns="">
          <p:sp>
            <p:nvSpPr>
              <p:cNvPr id="13" name="TextBox 12">
                <a:extLst>
                  <a:ext uri="{FF2B5EF4-FFF2-40B4-BE49-F238E27FC236}">
                    <a16:creationId xmlns:a16="http://schemas.microsoft.com/office/drawing/2014/main" id="{0A7D4E2F-7346-0C3E-D4BB-04CD96D62B14}"/>
                  </a:ext>
                </a:extLst>
              </p:cNvPr>
              <p:cNvSpPr txBox="1">
                <a:spLocks noRot="1" noChangeAspect="1" noMove="1" noResize="1" noEditPoints="1" noAdjustHandles="1" noChangeArrowheads="1" noChangeShapeType="1" noTextEdit="1"/>
              </p:cNvSpPr>
              <p:nvPr/>
            </p:nvSpPr>
            <p:spPr>
              <a:xfrm>
                <a:off x="2945684" y="2567090"/>
                <a:ext cx="6300632" cy="1000467"/>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2442BAC0-3144-D117-6E68-BE43EE670A99}"/>
                  </a:ext>
                </a:extLst>
              </p:cNvPr>
              <p:cNvSpPr txBox="1"/>
              <p:nvPr/>
            </p:nvSpPr>
            <p:spPr>
              <a:xfrm>
                <a:off x="198937" y="4159626"/>
                <a:ext cx="11922366" cy="105157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𝑋</m:t>
                          </m:r>
                        </m:e>
                        <m:sub>
                          <m:r>
                            <a:rPr lang="en-US" sz="2400" b="0" i="1" smtClean="0">
                              <a:latin typeface="Cambria Math" panose="02040503050406030204" pitchFamily="18" charset="0"/>
                            </a:rPr>
                            <m:t>𝐾</m:t>
                          </m:r>
                        </m:sub>
                        <m:sup>
                          <m:r>
                            <a:rPr lang="en-US" sz="2400" b="0" i="1" smtClean="0">
                              <a:latin typeface="Cambria Math" panose="02040503050406030204" pitchFamily="18" charset="0"/>
                            </a:rPr>
                            <m:t>∗</m:t>
                          </m:r>
                        </m:sup>
                      </m:sSubSup>
                      <m:r>
                        <a:rPr lang="en-US" sz="2400" b="0" i="1" smtClean="0">
                          <a:latin typeface="Cambria Math" panose="02040503050406030204" pitchFamily="18" charset="0"/>
                        </a:rPr>
                        <m:t>=</m:t>
                      </m:r>
                      <m:limLow>
                        <m:limLowPr>
                          <m:ctrlPr>
                            <a:rPr lang="en-US" sz="2400" b="0" i="1" smtClean="0">
                              <a:latin typeface="Cambria Math" panose="02040503050406030204" pitchFamily="18" charset="0"/>
                            </a:rPr>
                          </m:ctrlPr>
                        </m:limLowPr>
                        <m:e>
                          <m:r>
                            <a:rPr lang="en-US" sz="2400" b="0" i="1" smtClean="0">
                              <a:latin typeface="Cambria Math" panose="02040503050406030204" pitchFamily="18" charset="0"/>
                            </a:rPr>
                            <m:t>𝑎𝑟𝑔𝑚𝑖𝑛</m:t>
                          </m:r>
                        </m:e>
                        <m:lim>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𝑋</m:t>
                              </m:r>
                            </m:e>
                            <m:sub>
                              <m:r>
                                <a:rPr lang="en-US" sz="2400" b="0" i="1" smtClean="0">
                                  <a:latin typeface="Cambria Math" panose="02040503050406030204" pitchFamily="18" charset="0"/>
                                </a:rPr>
                                <m:t>𝑘</m:t>
                              </m:r>
                            </m:sub>
                          </m:sSub>
                        </m:lim>
                      </m:limLow>
                      <m:r>
                        <a:rPr lang="en-US" sz="2400" b="0" i="1" smtClean="0">
                          <a:latin typeface="Cambria Math" panose="02040503050406030204" pitchFamily="18" charset="0"/>
                        </a:rPr>
                        <m:t> </m:t>
                      </m:r>
                      <m:d>
                        <m:dPr>
                          <m:begChr m:val="{"/>
                          <m:endChr m:val="}"/>
                          <m:ctrlPr>
                            <a:rPr lang="en-US" sz="2400" b="0" i="1" smtClean="0">
                              <a:latin typeface="Cambria Math" panose="02040503050406030204" pitchFamily="18" charset="0"/>
                            </a:rPr>
                          </m:ctrlPr>
                        </m:dPr>
                        <m:e>
                          <m:sSubSup>
                            <m:sSubSupPr>
                              <m:ctrlPr>
                                <a:rPr lang="en-US" sz="2400" b="0" i="1" smtClean="0">
                                  <a:latin typeface="Cambria Math" panose="02040503050406030204" pitchFamily="18" charset="0"/>
                                </a:rPr>
                              </m:ctrlPr>
                            </m:sSubSupPr>
                            <m:e>
                              <m:d>
                                <m:dPr>
                                  <m:begChr m:val="|"/>
                                  <m:endChr m:val="|"/>
                                  <m:ctrlPr>
                                    <a:rPr lang="en-US" sz="2400" b="0" i="1" smtClean="0">
                                      <a:latin typeface="Cambria Math" panose="02040503050406030204" pitchFamily="18" charset="0"/>
                                    </a:rPr>
                                  </m:ctrlPr>
                                </m:dPr>
                                <m:e>
                                  <m:d>
                                    <m:dPr>
                                      <m:begChr m:val="|"/>
                                      <m:endChr m:val="|"/>
                                      <m:ctrlPr>
                                        <a:rPr lang="en-US" sz="2400" b="0" i="1" smtClean="0">
                                          <a:latin typeface="Cambria Math" panose="02040503050406030204" pitchFamily="18" charset="0"/>
                                        </a:rPr>
                                      </m:ctrlPr>
                                    </m:dPr>
                                    <m:e>
                                      <m:r>
                                        <a:rPr lang="en-US" sz="2400" b="0" i="1" smtClean="0">
                                          <a:latin typeface="Cambria Math" panose="02040503050406030204" pitchFamily="18" charset="0"/>
                                        </a:rPr>
                                        <m:t>𝑥</m:t>
                                      </m:r>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𝑥</m:t>
                                              </m:r>
                                            </m:e>
                                          </m:acc>
                                        </m:e>
                                        <m:sub>
                                          <m:r>
                                            <a:rPr lang="en-US" sz="2400" b="0" i="1" smtClean="0">
                                              <a:latin typeface="Cambria Math" panose="02040503050406030204" pitchFamily="18" charset="0"/>
                                            </a:rPr>
                                            <m:t>0</m:t>
                                          </m:r>
                                        </m:sub>
                                      </m:sSub>
                                    </m:e>
                                  </m:d>
                                </m:e>
                              </m:d>
                            </m:e>
                            <m:sub>
                              <m:sSub>
                                <m:sSubPr>
                                  <m:ctrlPr>
                                    <a:rPr lang="en-US" sz="2400" b="0" i="1" smtClean="0">
                                      <a:latin typeface="Cambria Math" panose="02040503050406030204" pitchFamily="18" charset="0"/>
                                    </a:rPr>
                                  </m:ctrlPr>
                                </m:sSubPr>
                                <m:e>
                                  <m:r>
                                    <m:rPr>
                                      <m:sty m:val="p"/>
                                    </m:rPr>
                                    <a:rPr lang="en-US" sz="2400" b="0" i="0" smtClean="0">
                                      <a:latin typeface="Cambria Math" panose="02040503050406030204" pitchFamily="18" charset="0"/>
                                    </a:rPr>
                                    <m:t>Ω</m:t>
                                  </m:r>
                                </m:e>
                                <m:sub>
                                  <m:r>
                                    <a:rPr lang="en-US" sz="2400" b="0" i="1" smtClean="0">
                                      <a:latin typeface="Cambria Math" panose="02040503050406030204" pitchFamily="18" charset="0"/>
                                    </a:rPr>
                                    <m:t>0</m:t>
                                  </m:r>
                                </m:sub>
                              </m:sSub>
                            </m:sub>
                            <m:sup>
                              <m:r>
                                <a:rPr lang="en-US" sz="2400" b="0" i="1" smtClean="0">
                                  <a:latin typeface="Cambria Math" panose="02040503050406030204" pitchFamily="18" charset="0"/>
                                </a:rPr>
                                <m:t>2</m:t>
                              </m:r>
                            </m:sup>
                          </m:sSubSup>
                          <m:r>
                            <a:rPr lang="en-US" sz="2400" b="0" i="1" smtClean="0">
                              <a:latin typeface="Cambria Math" panose="02040503050406030204" pitchFamily="18" charset="0"/>
                            </a:rPr>
                            <m:t>+</m:t>
                          </m:r>
                          <m:nary>
                            <m:naryPr>
                              <m:chr m:val="∑"/>
                              <m:supHide m:val="on"/>
                              <m:ctrlPr>
                                <a:rPr lang="en-US" sz="2400" b="0" i="1" smtClean="0">
                                  <a:latin typeface="Cambria Math" panose="02040503050406030204" pitchFamily="18" charset="0"/>
                                </a:rPr>
                              </m:ctrlPr>
                            </m:naryPr>
                            <m:sub>
                              <m:r>
                                <m:rPr>
                                  <m:brk m:alnAt="7"/>
                                </m:rPr>
                                <a:rPr lang="en-US" sz="2400" b="0" i="1" smtClean="0">
                                  <a:latin typeface="Cambria Math" panose="02040503050406030204" pitchFamily="18" charset="0"/>
                                </a:rPr>
                                <m:t>𝑖</m:t>
                              </m:r>
                            </m:sub>
                            <m:sup/>
                            <m:e>
                              <m:d>
                                <m:dPr>
                                  <m:begChr m:val="["/>
                                  <m:endChr m:val="]"/>
                                  <m:ctrlPr>
                                    <a:rPr lang="en-US" sz="2400" b="0" i="1" smtClean="0">
                                      <a:latin typeface="Cambria Math" panose="02040503050406030204" pitchFamily="18" charset="0"/>
                                    </a:rPr>
                                  </m:ctrlPr>
                                </m:dPr>
                                <m:e>
                                  <m:sSubSup>
                                    <m:sSubSupPr>
                                      <m:ctrlPr>
                                        <a:rPr lang="en-US" sz="2400" i="1">
                                          <a:latin typeface="Cambria Math" panose="02040503050406030204" pitchFamily="18" charset="0"/>
                                        </a:rPr>
                                      </m:ctrlPr>
                                    </m:sSubSupPr>
                                    <m:e>
                                      <m:d>
                                        <m:dPr>
                                          <m:begChr m:val="|"/>
                                          <m:endChr m:val="|"/>
                                          <m:ctrlPr>
                                            <a:rPr lang="en-US" sz="2400" i="1">
                                              <a:latin typeface="Cambria Math" panose="02040503050406030204" pitchFamily="18" charset="0"/>
                                            </a:rPr>
                                          </m:ctrlPr>
                                        </m:dPr>
                                        <m:e>
                                          <m:d>
                                            <m:dPr>
                                              <m:begChr m:val="|"/>
                                              <m:endChr m:val="|"/>
                                              <m:ctrlPr>
                                                <a:rPr lang="en-US" sz="2400" i="1">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m:t>
                                              </m:r>
                                              <m:r>
                                                <a:rPr lang="en-US" sz="2400" b="0" i="1" smtClean="0">
                                                  <a:latin typeface="Cambria Math" panose="02040503050406030204" pitchFamily="18" charset="0"/>
                                                </a:rPr>
                                                <m:t>𝑓</m:t>
                                              </m:r>
                                              <m:d>
                                                <m:dPr>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𝑖</m:t>
                                                      </m:r>
                                                      <m:r>
                                                        <a:rPr lang="en-US" sz="2400" b="0" i="1" smtClean="0">
                                                          <a:latin typeface="Cambria Math" panose="02040503050406030204" pitchFamily="18" charset="0"/>
                                                        </a:rPr>
                                                        <m:t>−</m:t>
                                                      </m:r>
                                                      <m:r>
                                                        <a:rPr lang="en-US" sz="2400" b="0" i="1" smtClean="0">
                                                          <a:latin typeface="Cambria Math" panose="02040503050406030204" pitchFamily="18" charset="0"/>
                                                        </a:rPr>
                                                        <m:t>1</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𝑢</m:t>
                                                      </m:r>
                                                    </m:e>
                                                    <m:sub>
                                                      <m:r>
                                                        <a:rPr lang="en-US" sz="2400" b="0" i="1" smtClean="0">
                                                          <a:latin typeface="Cambria Math" panose="02040503050406030204" pitchFamily="18" charset="0"/>
                                                        </a:rPr>
                                                        <m:t>𝑖</m:t>
                                                      </m:r>
                                                      <m:r>
                                                        <a:rPr lang="en-US" sz="2400" b="0" i="1" smtClean="0">
                                                          <a:latin typeface="Cambria Math" panose="02040503050406030204" pitchFamily="18" charset="0"/>
                                                        </a:rPr>
                                                        <m:t>−</m:t>
                                                      </m:r>
                                                      <m:r>
                                                        <a:rPr lang="en-US" sz="2400" b="0" i="1" smtClean="0">
                                                          <a:latin typeface="Cambria Math" panose="02040503050406030204" pitchFamily="18" charset="0"/>
                                                        </a:rPr>
                                                        <m:t>1</m:t>
                                                      </m:r>
                                                    </m:sub>
                                                  </m:sSub>
                                                </m:e>
                                              </m:d>
                                            </m:e>
                                          </m:d>
                                        </m:e>
                                      </m:d>
                                    </m:e>
                                    <m:sub>
                                      <m:sSub>
                                        <m:sSubPr>
                                          <m:ctrlPr>
                                            <a:rPr lang="en-US" sz="2400" b="0" i="1" smtClean="0">
                                              <a:latin typeface="Cambria Math" panose="02040503050406030204" pitchFamily="18" charset="0"/>
                                            </a:rPr>
                                          </m:ctrlPr>
                                        </m:sSubPr>
                                        <m:e>
                                          <m:sSub>
                                            <m:sSubPr>
                                              <m:ctrlPr>
                                                <a:rPr lang="en-US" sz="2400" b="0" i="1" smtClean="0">
                                                  <a:latin typeface="Cambria Math" panose="02040503050406030204" pitchFamily="18" charset="0"/>
                                                </a:rPr>
                                              </m:ctrlPr>
                                            </m:sSubPr>
                                            <m:e>
                                              <m:r>
                                                <m:rPr>
                                                  <m:sty m:val="p"/>
                                                </m:rPr>
                                                <a:rPr lang="en-US" sz="2400" b="0" i="0" smtClean="0">
                                                  <a:latin typeface="Cambria Math" panose="02040503050406030204" pitchFamily="18" charset="0"/>
                                                </a:rPr>
                                                <m:t>Ω</m:t>
                                              </m:r>
                                            </m:e>
                                            <m:sub>
                                              <m:r>
                                                <a:rPr lang="en-US" sz="2400" b="0" i="1" smtClean="0">
                                                  <a:latin typeface="Cambria Math" panose="02040503050406030204" pitchFamily="18" charset="0"/>
                                                </a:rPr>
                                                <m:t>𝑤</m:t>
                                              </m:r>
                                            </m:sub>
                                          </m:sSub>
                                        </m:e>
                                        <m:sub>
                                          <m:r>
                                            <a:rPr lang="en-US" sz="2400" b="0" i="1" smtClean="0">
                                              <a:latin typeface="Cambria Math" panose="02040503050406030204" pitchFamily="18" charset="0"/>
                                            </a:rPr>
                                            <m:t>𝑖</m:t>
                                          </m:r>
                                        </m:sub>
                                      </m:sSub>
                                    </m:sub>
                                    <m:sup>
                                      <m:r>
                                        <a:rPr lang="en-US" sz="2400" i="1">
                                          <a:latin typeface="Cambria Math" panose="02040503050406030204" pitchFamily="18" charset="0"/>
                                        </a:rPr>
                                        <m:t>2</m:t>
                                      </m:r>
                                    </m:sup>
                                  </m:sSubSup>
                                  <m:r>
                                    <a:rPr lang="en-US" sz="2400" b="0" i="1" smtClean="0">
                                      <a:latin typeface="Cambria Math" panose="02040503050406030204" pitchFamily="18" charset="0"/>
                                    </a:rPr>
                                    <m:t>+</m:t>
                                  </m:r>
                                  <m:nary>
                                    <m:naryPr>
                                      <m:chr m:val="∑"/>
                                      <m:supHide m:val="on"/>
                                      <m:ctrlPr>
                                        <a:rPr lang="en-US" sz="2400" b="0" i="1" smtClean="0">
                                          <a:latin typeface="Cambria Math" panose="02040503050406030204" pitchFamily="18" charset="0"/>
                                        </a:rPr>
                                      </m:ctrlPr>
                                    </m:naryPr>
                                    <m:sub>
                                      <m:r>
                                        <m:rPr>
                                          <m:brk m:alnAt="7"/>
                                        </m:rPr>
                                        <a:rPr lang="en-US" sz="2400" b="0" i="1" smtClean="0">
                                          <a:latin typeface="Cambria Math" panose="02040503050406030204" pitchFamily="18" charset="0"/>
                                        </a:rPr>
                                        <m:t>𝑗</m:t>
                                      </m:r>
                                      <m:r>
                                        <a:rPr lang="en-US" sz="2400" b="0" i="1" smtClean="0">
                                          <a:latin typeface="Cambria Math" panose="02040503050406030204" pitchFamily="18" charset="0"/>
                                        </a:rPr>
                                        <m:t>=</m:t>
                                      </m:r>
                                      <m:sSub>
                                        <m:sSubPr>
                                          <m:ctrlPr>
                                            <a:rPr lang="en-US" sz="2400" b="0" i="1" smtClean="0">
                                              <a:latin typeface="Cambria Math" panose="02040503050406030204" pitchFamily="18" charset="0"/>
                                              <a:ea typeface="Cambria Math" panose="02040503050406030204" pitchFamily="18" charset="0"/>
                                            </a:rPr>
                                          </m:ctrlPr>
                                        </m:sSubPr>
                                        <m:e>
                                          <m:r>
                                            <m:rPr>
                                              <m:brk m:alnAt="7"/>
                                            </m:rPr>
                                            <a:rPr lang="en-US" sz="2400" b="0" i="1" smtClean="0">
                                              <a:latin typeface="Cambria Math" panose="02040503050406030204" pitchFamily="18" charset="0"/>
                                              <a:ea typeface="Cambria Math" panose="02040503050406030204" pitchFamily="18" charset="0"/>
                                            </a:rPr>
                                            <m:t>ℳ</m:t>
                                          </m:r>
                                        </m:e>
                                        <m:sub>
                                          <m:r>
                                            <m:rPr>
                                              <m:brk m:alnAt="7"/>
                                            </m:rPr>
                                            <a:rPr lang="en-US" sz="2400" b="0" i="1" smtClean="0">
                                              <a:latin typeface="Cambria Math" panose="02040503050406030204" pitchFamily="18" charset="0"/>
                                              <a:ea typeface="Cambria Math" panose="02040503050406030204" pitchFamily="18" charset="0"/>
                                            </a:rPr>
                                            <m:t>𝑖</m:t>
                                          </m:r>
                                        </m:sub>
                                      </m:sSub>
                                    </m:sub>
                                    <m:sup/>
                                    <m:e>
                                      <m:sSubSup>
                                        <m:sSubSupPr>
                                          <m:ctrlPr>
                                            <a:rPr lang="en-US" sz="2400" b="0" i="1" smtClean="0">
                                              <a:latin typeface="Cambria Math" panose="02040503050406030204" pitchFamily="18" charset="0"/>
                                            </a:rPr>
                                          </m:ctrlPr>
                                        </m:sSubSupPr>
                                        <m:e>
                                          <m:d>
                                            <m:dPr>
                                              <m:begChr m:val="|"/>
                                              <m:endChr m:val="|"/>
                                              <m:ctrlPr>
                                                <a:rPr lang="en-US" sz="2400" b="0" i="1" smtClean="0">
                                                  <a:latin typeface="Cambria Math" panose="02040503050406030204" pitchFamily="18" charset="0"/>
                                                </a:rPr>
                                              </m:ctrlPr>
                                            </m:dPr>
                                            <m:e>
                                              <m:d>
                                                <m:dPr>
                                                  <m:begChr m:val="|"/>
                                                  <m:endChr m:val="|"/>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𝑧</m:t>
                                                      </m:r>
                                                    </m:e>
                                                    <m:sub>
                                                      <m:r>
                                                        <a:rPr lang="en-US" sz="2400" b="0" i="1" smtClean="0">
                                                          <a:latin typeface="Cambria Math" panose="02040503050406030204" pitchFamily="18" charset="0"/>
                                                        </a:rPr>
                                                        <m:t>𝑖</m:t>
                                                      </m:r>
                                                      <m:r>
                                                        <a:rPr lang="en-US" sz="2400" b="0" i="1" smtClean="0">
                                                          <a:latin typeface="Cambria Math" panose="02040503050406030204" pitchFamily="18" charset="0"/>
                                                        </a:rPr>
                                                        <m:t>,</m:t>
                                                      </m:r>
                                                      <m:r>
                                                        <a:rPr lang="en-US" sz="2400" b="0" i="1" smtClean="0">
                                                          <a:latin typeface="Cambria Math" panose="02040503050406030204" pitchFamily="18" charset="0"/>
                                                        </a:rPr>
                                                        <m:t>𝑗</m:t>
                                                      </m:r>
                                                    </m:sub>
                                                  </m:sSub>
                                                  <m:r>
                                                    <a:rPr lang="en-US" sz="2400" b="0" i="1" smtClean="0">
                                                      <a:latin typeface="Cambria Math" panose="02040503050406030204" pitchFamily="18" charset="0"/>
                                                    </a:rPr>
                                                    <m:t>−</m:t>
                                                  </m:r>
                                                  <m:r>
                                                    <a:rPr lang="en-US" sz="2400" b="0" i="1" smtClean="0">
                                                      <a:latin typeface="Cambria Math" panose="02040503050406030204" pitchFamily="18" charset="0"/>
                                                    </a:rPr>
                                                    <m:t>h</m:t>
                                                  </m:r>
                                                  <m:d>
                                                    <m:dPr>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𝑙</m:t>
                                                          </m:r>
                                                        </m:e>
                                                        <m:sub>
                                                          <m:r>
                                                            <a:rPr lang="en-US" sz="2400" b="0" i="1" smtClean="0">
                                                              <a:latin typeface="Cambria Math" panose="02040503050406030204" pitchFamily="18" charset="0"/>
                                                            </a:rPr>
                                                            <m:t>𝑗</m:t>
                                                          </m:r>
                                                        </m:sub>
                                                      </m:sSub>
                                                    </m:e>
                                                  </m:d>
                                                </m:e>
                                              </m:d>
                                            </m:e>
                                          </m:d>
                                        </m:e>
                                        <m:sub>
                                          <m:sSub>
                                            <m:sSubPr>
                                              <m:ctrlPr>
                                                <a:rPr lang="en-US" sz="2400" b="0" i="1" smtClean="0">
                                                  <a:latin typeface="Cambria Math" panose="02040503050406030204" pitchFamily="18" charset="0"/>
                                                </a:rPr>
                                              </m:ctrlPr>
                                            </m:sSubPr>
                                            <m:e>
                                              <m:sSub>
                                                <m:sSubPr>
                                                  <m:ctrlPr>
                                                    <a:rPr lang="en-US" sz="2400" b="0" i="1" smtClean="0">
                                                      <a:latin typeface="Cambria Math" panose="02040503050406030204" pitchFamily="18" charset="0"/>
                                                    </a:rPr>
                                                  </m:ctrlPr>
                                                </m:sSubPr>
                                                <m:e>
                                                  <m:r>
                                                    <m:rPr>
                                                      <m:sty m:val="p"/>
                                                    </m:rPr>
                                                    <a:rPr lang="en-US" sz="2400" b="0" i="0" smtClean="0">
                                                      <a:latin typeface="Cambria Math" panose="02040503050406030204" pitchFamily="18" charset="0"/>
                                                    </a:rPr>
                                                    <m:t>Ω</m:t>
                                                  </m:r>
                                                </m:e>
                                                <m:sub>
                                                  <m:r>
                                                    <a:rPr lang="en-US" sz="2400" b="0" i="1" smtClean="0">
                                                      <a:latin typeface="Cambria Math" panose="02040503050406030204" pitchFamily="18" charset="0"/>
                                                    </a:rPr>
                                                    <m:t>𝑣</m:t>
                                                  </m:r>
                                                </m:sub>
                                              </m:sSub>
                                            </m:e>
                                            <m:sub>
                                              <m:r>
                                                <a:rPr lang="en-US" sz="2400" b="0" i="1" smtClean="0">
                                                  <a:latin typeface="Cambria Math" panose="02040503050406030204" pitchFamily="18" charset="0"/>
                                                </a:rPr>
                                                <m:t>𝑖</m:t>
                                              </m:r>
                                              <m:r>
                                                <a:rPr lang="en-US" sz="2400" b="0" i="1" smtClean="0">
                                                  <a:latin typeface="Cambria Math" panose="02040503050406030204" pitchFamily="18" charset="0"/>
                                                </a:rPr>
                                                <m:t>,</m:t>
                                              </m:r>
                                              <m:r>
                                                <a:rPr lang="en-US" sz="2400" b="0" i="1" smtClean="0">
                                                  <a:latin typeface="Cambria Math" panose="02040503050406030204" pitchFamily="18" charset="0"/>
                                                </a:rPr>
                                                <m:t>𝑗</m:t>
                                              </m:r>
                                            </m:sub>
                                          </m:sSub>
                                        </m:sub>
                                        <m:sup>
                                          <m:r>
                                            <a:rPr lang="en-US" sz="2400" b="0" i="1" smtClean="0">
                                              <a:latin typeface="Cambria Math" panose="02040503050406030204" pitchFamily="18" charset="0"/>
                                            </a:rPr>
                                            <m:t>2</m:t>
                                          </m:r>
                                        </m:sup>
                                      </m:sSubSup>
                                    </m:e>
                                  </m:nary>
                                </m:e>
                              </m:d>
                              <m:r>
                                <a:rPr lang="en-US" sz="2400" b="0" i="1" smtClean="0">
                                  <a:latin typeface="Cambria Math" panose="02040503050406030204" pitchFamily="18" charset="0"/>
                                </a:rPr>
                                <m:t> </m:t>
                              </m:r>
                            </m:e>
                          </m:nary>
                        </m:e>
                      </m:d>
                    </m:oMath>
                  </m:oMathPara>
                </a14:m>
                <a:endParaRPr lang="en-US" sz="2400" dirty="0"/>
              </a:p>
            </p:txBody>
          </p:sp>
        </mc:Choice>
        <mc:Fallback xmlns="">
          <p:sp>
            <p:nvSpPr>
              <p:cNvPr id="15" name="TextBox 14">
                <a:extLst>
                  <a:ext uri="{FF2B5EF4-FFF2-40B4-BE49-F238E27FC236}">
                    <a16:creationId xmlns:a16="http://schemas.microsoft.com/office/drawing/2014/main" id="{2442BAC0-3144-D117-6E68-BE43EE670A99}"/>
                  </a:ext>
                </a:extLst>
              </p:cNvPr>
              <p:cNvSpPr txBox="1">
                <a:spLocks noRot="1" noChangeAspect="1" noMove="1" noResize="1" noEditPoints="1" noAdjustHandles="1" noChangeArrowheads="1" noChangeShapeType="1" noTextEdit="1"/>
              </p:cNvSpPr>
              <p:nvPr/>
            </p:nvSpPr>
            <p:spPr>
              <a:xfrm>
                <a:off x="198937" y="4159626"/>
                <a:ext cx="11922366" cy="1051570"/>
              </a:xfrm>
              <a:prstGeom prst="rect">
                <a:avLst/>
              </a:prstGeom>
              <a:blipFill>
                <a:blip r:embed="rId4"/>
                <a:stretch>
                  <a:fillRect/>
                </a:stretch>
              </a:blipFill>
            </p:spPr>
            <p:txBody>
              <a:bodyPr/>
              <a:lstStyle/>
              <a:p>
                <a:r>
                  <a:rPr lang="en-US">
                    <a:noFill/>
                  </a:rPr>
                  <a:t> </a:t>
                </a:r>
              </a:p>
            </p:txBody>
          </p:sp>
        </mc:Fallback>
      </mc:AlternateContent>
      <p:cxnSp>
        <p:nvCxnSpPr>
          <p:cNvPr id="17" name="Straight Arrow Connector 16">
            <a:extLst>
              <a:ext uri="{FF2B5EF4-FFF2-40B4-BE49-F238E27FC236}">
                <a16:creationId xmlns:a16="http://schemas.microsoft.com/office/drawing/2014/main" id="{71069021-F791-DF87-0E41-23EE51C3458C}"/>
              </a:ext>
            </a:extLst>
          </p:cNvPr>
          <p:cNvCxnSpPr/>
          <p:nvPr/>
        </p:nvCxnSpPr>
        <p:spPr>
          <a:xfrm>
            <a:off x="2117147" y="2255018"/>
            <a:ext cx="0" cy="1904608"/>
          </a:xfrm>
          <a:prstGeom prst="straightConnector1">
            <a:avLst/>
          </a:prstGeom>
          <a:ln w="76200">
            <a:solidFill>
              <a:srgbClr val="7030A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FE05F129-18E3-AD62-FD42-70A3665CF0BB}"/>
                  </a:ext>
                </a:extLst>
              </p:cNvPr>
              <p:cNvSpPr txBox="1"/>
              <p:nvPr/>
            </p:nvSpPr>
            <p:spPr>
              <a:xfrm>
                <a:off x="198937" y="6086051"/>
                <a:ext cx="5144678" cy="540597"/>
              </a:xfrm>
              <a:prstGeom prst="rect">
                <a:avLst/>
              </a:prstGeom>
              <a:noFill/>
            </p:spPr>
            <p:txBody>
              <a:bodyPr wrap="none" rtlCol="0">
                <a:spAutoFit/>
              </a:bodyPr>
              <a:lstStyle/>
              <a:p>
                <a14:m>
                  <m:oMath xmlns:m="http://schemas.openxmlformats.org/officeDocument/2006/math">
                    <m:r>
                      <a:rPr lang="en-US" sz="2000" b="0" i="1" smtClean="0">
                        <a:latin typeface="Cambria Math" panose="02040503050406030204" pitchFamily="18" charset="0"/>
                      </a:rPr>
                      <m:t>𝑅𝑒𝑚𝑖𝑛𝑑𝑒𝑟</m:t>
                    </m:r>
                    <m:r>
                      <a:rPr lang="en-US" sz="2000" b="0" i="1" smtClean="0">
                        <a:latin typeface="Cambria Math" panose="02040503050406030204" pitchFamily="18" charset="0"/>
                      </a:rPr>
                      <m:t>: </m:t>
                    </m:r>
                    <m:sSubSup>
                      <m:sSubSupPr>
                        <m:ctrlPr>
                          <a:rPr lang="en-US" sz="2000" b="0" i="1" smtClean="0">
                            <a:latin typeface="Cambria Math" panose="02040503050406030204" pitchFamily="18" charset="0"/>
                          </a:rPr>
                        </m:ctrlPr>
                      </m:sSubSupPr>
                      <m:e>
                        <m:d>
                          <m:dPr>
                            <m:begChr m:val="|"/>
                            <m:endChr m:val="|"/>
                            <m:ctrlPr>
                              <a:rPr lang="en-US" sz="2000" b="0" i="1" smtClean="0">
                                <a:latin typeface="Cambria Math" panose="02040503050406030204" pitchFamily="18" charset="0"/>
                              </a:rPr>
                            </m:ctrlPr>
                          </m:dPr>
                          <m:e>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𝑎</m:t>
                                </m:r>
                              </m:e>
                            </m:d>
                          </m:e>
                        </m:d>
                      </m:e>
                      <m:sub>
                        <m:r>
                          <m:rPr>
                            <m:sty m:val="p"/>
                          </m:rPr>
                          <a:rPr lang="en-US" sz="2000" b="0" i="0" smtClean="0">
                            <a:latin typeface="Cambria Math" panose="02040503050406030204" pitchFamily="18" charset="0"/>
                          </a:rPr>
                          <m:t>Ω</m:t>
                        </m:r>
                      </m:sub>
                      <m:sup>
                        <m:r>
                          <a:rPr lang="en-US" sz="2000" b="0" i="1" smtClean="0">
                            <a:latin typeface="Cambria Math" panose="02040503050406030204" pitchFamily="18" charset="0"/>
                          </a:rPr>
                          <m:t>2</m:t>
                        </m:r>
                      </m:sup>
                    </m:sSubSup>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𝑎</m:t>
                        </m:r>
                      </m:e>
                      <m:sup>
                        <m:r>
                          <a:rPr lang="en-US" sz="2000" b="0" i="1" smtClean="0">
                            <a:latin typeface="Cambria Math" panose="02040503050406030204" pitchFamily="18" charset="0"/>
                          </a:rPr>
                          <m:t>𝑇</m:t>
                        </m:r>
                      </m:sup>
                    </m:sSup>
                    <m:r>
                      <m:rPr>
                        <m:sty m:val="p"/>
                      </m:rPr>
                      <a:rPr lang="en-US" sz="2000" b="0" i="0" smtClean="0">
                        <a:latin typeface="Cambria Math" panose="02040503050406030204" pitchFamily="18" charset="0"/>
                      </a:rPr>
                      <m:t>Ω</m:t>
                    </m:r>
                    <m:r>
                      <a:rPr lang="en-US" sz="2000" b="0" i="1" smtClean="0">
                        <a:latin typeface="Cambria Math" panose="02040503050406030204" pitchFamily="18" charset="0"/>
                      </a:rPr>
                      <m:t>𝑎</m:t>
                    </m:r>
                  </m:oMath>
                </a14:m>
                <a:r>
                  <a:rPr lang="en-US" sz="2000" dirty="0"/>
                  <a:t> – </a:t>
                </a:r>
                <a:r>
                  <a:rPr lang="en-US" sz="2000" dirty="0" err="1"/>
                  <a:t>Mahalnobis</a:t>
                </a:r>
                <a:r>
                  <a:rPr lang="en-US" sz="2000" dirty="0"/>
                  <a:t> norm</a:t>
                </a:r>
              </a:p>
            </p:txBody>
          </p:sp>
        </mc:Choice>
        <mc:Fallback xmlns="">
          <p:sp>
            <p:nvSpPr>
              <p:cNvPr id="18" name="TextBox 17">
                <a:extLst>
                  <a:ext uri="{FF2B5EF4-FFF2-40B4-BE49-F238E27FC236}">
                    <a16:creationId xmlns:a16="http://schemas.microsoft.com/office/drawing/2014/main" id="{FE05F129-18E3-AD62-FD42-70A3665CF0BB}"/>
                  </a:ext>
                </a:extLst>
              </p:cNvPr>
              <p:cNvSpPr txBox="1">
                <a:spLocks noRot="1" noChangeAspect="1" noMove="1" noResize="1" noEditPoints="1" noAdjustHandles="1" noChangeArrowheads="1" noChangeShapeType="1" noTextEdit="1"/>
              </p:cNvSpPr>
              <p:nvPr/>
            </p:nvSpPr>
            <p:spPr>
              <a:xfrm>
                <a:off x="198937" y="6086051"/>
                <a:ext cx="5144678" cy="540597"/>
              </a:xfrm>
              <a:prstGeom prst="rect">
                <a:avLst/>
              </a:prstGeom>
              <a:blipFill>
                <a:blip r:embed="rId5"/>
                <a:stretch>
                  <a:fillRect r="-355" b="-8989"/>
                </a:stretch>
              </a:blipFill>
            </p:spPr>
            <p:txBody>
              <a:bodyPr/>
              <a:lstStyle/>
              <a:p>
                <a:r>
                  <a:rPr lang="en-US">
                    <a:noFill/>
                  </a:rPr>
                  <a:t> </a:t>
                </a:r>
              </a:p>
            </p:txBody>
          </p:sp>
        </mc:Fallback>
      </mc:AlternateContent>
      <p:sp>
        <p:nvSpPr>
          <p:cNvPr id="19" name="TextBox 18">
            <a:extLst>
              <a:ext uri="{FF2B5EF4-FFF2-40B4-BE49-F238E27FC236}">
                <a16:creationId xmlns:a16="http://schemas.microsoft.com/office/drawing/2014/main" id="{2CC8740B-D4DA-0505-053A-55EED8B03960}"/>
              </a:ext>
            </a:extLst>
          </p:cNvPr>
          <p:cNvSpPr txBox="1"/>
          <p:nvPr/>
        </p:nvSpPr>
        <p:spPr>
          <a:xfrm>
            <a:off x="2626526" y="5151548"/>
            <a:ext cx="638316" cy="369332"/>
          </a:xfrm>
          <a:prstGeom prst="rect">
            <a:avLst/>
          </a:prstGeom>
          <a:noFill/>
        </p:spPr>
        <p:txBody>
          <a:bodyPr wrap="none" rtlCol="0">
            <a:spAutoFit/>
          </a:bodyPr>
          <a:lstStyle/>
          <a:p>
            <a:r>
              <a:rPr lang="en-US" dirty="0">
                <a:solidFill>
                  <a:srgbClr val="FF0000"/>
                </a:solidFill>
              </a:rPr>
              <a:t>Prior</a:t>
            </a:r>
          </a:p>
        </p:txBody>
      </p:sp>
      <p:sp>
        <p:nvSpPr>
          <p:cNvPr id="20" name="TextBox 19">
            <a:extLst>
              <a:ext uri="{FF2B5EF4-FFF2-40B4-BE49-F238E27FC236}">
                <a16:creationId xmlns:a16="http://schemas.microsoft.com/office/drawing/2014/main" id="{214EF8C2-8858-8D70-0956-DDDE68578322}"/>
              </a:ext>
            </a:extLst>
          </p:cNvPr>
          <p:cNvSpPr txBox="1"/>
          <p:nvPr/>
        </p:nvSpPr>
        <p:spPr>
          <a:xfrm>
            <a:off x="5392548" y="5151548"/>
            <a:ext cx="1628972" cy="369332"/>
          </a:xfrm>
          <a:prstGeom prst="rect">
            <a:avLst/>
          </a:prstGeom>
          <a:noFill/>
        </p:spPr>
        <p:txBody>
          <a:bodyPr wrap="none" rtlCol="0">
            <a:spAutoFit/>
          </a:bodyPr>
          <a:lstStyle/>
          <a:p>
            <a:r>
              <a:rPr lang="en-US" dirty="0">
                <a:solidFill>
                  <a:srgbClr val="FF0000"/>
                </a:solidFill>
              </a:rPr>
              <a:t>Motion Models</a:t>
            </a:r>
          </a:p>
        </p:txBody>
      </p:sp>
      <p:sp>
        <p:nvSpPr>
          <p:cNvPr id="21" name="TextBox 20">
            <a:extLst>
              <a:ext uri="{FF2B5EF4-FFF2-40B4-BE49-F238E27FC236}">
                <a16:creationId xmlns:a16="http://schemas.microsoft.com/office/drawing/2014/main" id="{0FBC0471-D938-92ED-F550-787F0B5ACA5D}"/>
              </a:ext>
            </a:extLst>
          </p:cNvPr>
          <p:cNvSpPr txBox="1"/>
          <p:nvPr/>
        </p:nvSpPr>
        <p:spPr>
          <a:xfrm>
            <a:off x="9149226" y="5151548"/>
            <a:ext cx="2071401" cy="369332"/>
          </a:xfrm>
          <a:prstGeom prst="rect">
            <a:avLst/>
          </a:prstGeom>
          <a:noFill/>
        </p:spPr>
        <p:txBody>
          <a:bodyPr wrap="none" rtlCol="0">
            <a:spAutoFit/>
          </a:bodyPr>
          <a:lstStyle/>
          <a:p>
            <a:r>
              <a:rPr lang="en-US" dirty="0">
                <a:solidFill>
                  <a:srgbClr val="0070C0"/>
                </a:solidFill>
              </a:rPr>
              <a:t>Observation models</a:t>
            </a:r>
          </a:p>
        </p:txBody>
      </p:sp>
      <p:sp>
        <p:nvSpPr>
          <p:cNvPr id="14" name="TextBox 13">
            <a:extLst>
              <a:ext uri="{FF2B5EF4-FFF2-40B4-BE49-F238E27FC236}">
                <a16:creationId xmlns:a16="http://schemas.microsoft.com/office/drawing/2014/main" id="{131B466D-A9BF-7098-47EB-7A2F467836C1}"/>
              </a:ext>
            </a:extLst>
          </p:cNvPr>
          <p:cNvSpPr txBox="1"/>
          <p:nvPr/>
        </p:nvSpPr>
        <p:spPr>
          <a:xfrm>
            <a:off x="432686" y="415884"/>
            <a:ext cx="7773667" cy="707886"/>
          </a:xfrm>
          <a:prstGeom prst="rect">
            <a:avLst/>
          </a:prstGeom>
          <a:noFill/>
        </p:spPr>
        <p:txBody>
          <a:bodyPr wrap="none" rtlCol="0">
            <a:spAutoFit/>
          </a:bodyPr>
          <a:lstStyle/>
          <a:p>
            <a:r>
              <a:rPr lang="en-US" sz="4000" dirty="0"/>
              <a:t>Solving for the Posterior Distribution</a:t>
            </a:r>
          </a:p>
        </p:txBody>
      </p:sp>
    </p:spTree>
    <p:extLst>
      <p:ext uri="{BB962C8B-B14F-4D97-AF65-F5344CB8AC3E}">
        <p14:creationId xmlns:p14="http://schemas.microsoft.com/office/powerpoint/2010/main" val="2507174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P spid="18" grpId="0"/>
      <p:bldP spid="19" grpId="0"/>
      <p:bldP spid="20" grpId="0"/>
      <p:bldP spid="2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61BAE09-6F41-14AA-7006-319F4A7772BC}"/>
              </a:ext>
            </a:extLst>
          </p:cNvPr>
          <p:cNvSpPr>
            <a:spLocks noGrp="1"/>
          </p:cNvSpPr>
          <p:nvPr>
            <p:ph type="sldNum" sz="quarter" idx="12"/>
          </p:nvPr>
        </p:nvSpPr>
        <p:spPr/>
        <p:txBody>
          <a:bodyPr/>
          <a:lstStyle/>
          <a:p>
            <a:fld id="{16DBD0CC-423F-4B58-AFF5-83B6DD233671}" type="slidenum">
              <a:rPr lang="en-IL" smtClean="0"/>
              <a:t>9</a:t>
            </a:fld>
            <a:endParaRPr lang="en-IL"/>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B7C1A13-612F-322F-C6FA-E71B29AA1A43}"/>
                  </a:ext>
                </a:extLst>
              </p:cNvPr>
              <p:cNvSpPr txBox="1"/>
              <p:nvPr/>
            </p:nvSpPr>
            <p:spPr>
              <a:xfrm>
                <a:off x="134817" y="1087962"/>
                <a:ext cx="12206098" cy="105157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𝑋</m:t>
                          </m:r>
                        </m:e>
                        <m:sub>
                          <m:r>
                            <a:rPr lang="en-US" sz="2400" b="0" i="1" smtClean="0">
                              <a:latin typeface="Cambria Math" panose="02040503050406030204" pitchFamily="18" charset="0"/>
                            </a:rPr>
                            <m:t>𝐾</m:t>
                          </m:r>
                        </m:sub>
                        <m:sup>
                          <m:r>
                            <a:rPr lang="en-US" sz="2400" b="0" i="1" smtClean="0">
                              <a:latin typeface="Cambria Math" panose="02040503050406030204" pitchFamily="18" charset="0"/>
                            </a:rPr>
                            <m:t>∗</m:t>
                          </m:r>
                        </m:sup>
                      </m:sSubSup>
                      <m:r>
                        <a:rPr lang="en-US" sz="2400" b="0" i="1" smtClean="0">
                          <a:latin typeface="Cambria Math" panose="02040503050406030204" pitchFamily="18" charset="0"/>
                        </a:rPr>
                        <m:t>=</m:t>
                      </m:r>
                      <m:limLow>
                        <m:limLowPr>
                          <m:ctrlPr>
                            <a:rPr lang="en-US" sz="2400" b="0" i="1" smtClean="0">
                              <a:latin typeface="Cambria Math" panose="02040503050406030204" pitchFamily="18" charset="0"/>
                            </a:rPr>
                          </m:ctrlPr>
                        </m:limLowPr>
                        <m:e>
                          <m:r>
                            <a:rPr lang="en-US" sz="2400" b="0" i="1" smtClean="0">
                              <a:latin typeface="Cambria Math" panose="02040503050406030204" pitchFamily="18" charset="0"/>
                            </a:rPr>
                            <m:t>𝑎𝑟𝑔𝑚𝑖𝑛</m:t>
                          </m:r>
                        </m:e>
                        <m:lim>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𝑋</m:t>
                              </m:r>
                            </m:e>
                            <m:sub>
                              <m:r>
                                <a:rPr lang="en-US" sz="2400" b="0" i="1" smtClean="0">
                                  <a:latin typeface="Cambria Math" panose="02040503050406030204" pitchFamily="18" charset="0"/>
                                </a:rPr>
                                <m:t>𝑘</m:t>
                              </m:r>
                            </m:sub>
                          </m:sSub>
                        </m:lim>
                      </m:limLow>
                      <m:r>
                        <a:rPr lang="en-US" sz="2400" b="0" i="1" smtClean="0">
                          <a:latin typeface="Cambria Math" panose="02040503050406030204" pitchFamily="18" charset="0"/>
                        </a:rPr>
                        <m:t> </m:t>
                      </m:r>
                      <m:d>
                        <m:dPr>
                          <m:begChr m:val="{"/>
                          <m:endChr m:val="}"/>
                          <m:ctrlPr>
                            <a:rPr lang="en-US" sz="2400" b="0" i="1" smtClean="0">
                              <a:latin typeface="Cambria Math" panose="02040503050406030204" pitchFamily="18" charset="0"/>
                            </a:rPr>
                          </m:ctrlPr>
                        </m:dPr>
                        <m:e>
                          <m:sSubSup>
                            <m:sSubSupPr>
                              <m:ctrlPr>
                                <a:rPr lang="en-US" sz="2400" b="0" i="1" smtClean="0">
                                  <a:latin typeface="Cambria Math" panose="02040503050406030204" pitchFamily="18" charset="0"/>
                                </a:rPr>
                              </m:ctrlPr>
                            </m:sSubSupPr>
                            <m:e>
                              <m:d>
                                <m:dPr>
                                  <m:begChr m:val="|"/>
                                  <m:endChr m:val="|"/>
                                  <m:ctrlPr>
                                    <a:rPr lang="en-US" sz="2400" b="0" i="1" smtClean="0">
                                      <a:latin typeface="Cambria Math" panose="02040503050406030204" pitchFamily="18" charset="0"/>
                                    </a:rPr>
                                  </m:ctrlPr>
                                </m:dPr>
                                <m:e>
                                  <m:d>
                                    <m:dPr>
                                      <m:begChr m:val="|"/>
                                      <m:endChr m:val="|"/>
                                      <m:ctrlPr>
                                        <a:rPr lang="en-US" sz="2400" b="0" i="1" smtClean="0">
                                          <a:latin typeface="Cambria Math" panose="02040503050406030204" pitchFamily="18" charset="0"/>
                                        </a:rPr>
                                      </m:ctrlPr>
                                    </m:dPr>
                                    <m:e>
                                      <m:sSub>
                                        <m:sSubPr>
                                          <m:ctrlPr>
                                            <a:rPr lang="en-001"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001" sz="2400" b="0" i="1" smtClean="0">
                                              <a:latin typeface="Cambria Math" panose="02040503050406030204" pitchFamily="18" charset="0"/>
                                            </a:rPr>
                                            <m:t>0</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𝑥</m:t>
                                              </m:r>
                                            </m:e>
                                          </m:acc>
                                        </m:e>
                                        <m:sub>
                                          <m:r>
                                            <a:rPr lang="en-US" sz="2400" b="0" i="1" smtClean="0">
                                              <a:latin typeface="Cambria Math" panose="02040503050406030204" pitchFamily="18" charset="0"/>
                                            </a:rPr>
                                            <m:t>0</m:t>
                                          </m:r>
                                        </m:sub>
                                      </m:sSub>
                                    </m:e>
                                  </m:d>
                                </m:e>
                              </m:d>
                            </m:e>
                            <m:sub>
                              <m:sSub>
                                <m:sSubPr>
                                  <m:ctrlPr>
                                    <a:rPr lang="en-US" sz="2400" b="0" i="1" smtClean="0">
                                      <a:latin typeface="Cambria Math" panose="02040503050406030204" pitchFamily="18" charset="0"/>
                                    </a:rPr>
                                  </m:ctrlPr>
                                </m:sSubPr>
                                <m:e>
                                  <m:r>
                                    <m:rPr>
                                      <m:sty m:val="p"/>
                                    </m:rPr>
                                    <a:rPr lang="en-US" sz="2400" b="0" i="0" smtClean="0">
                                      <a:latin typeface="Cambria Math" panose="02040503050406030204" pitchFamily="18" charset="0"/>
                                    </a:rPr>
                                    <m:t>Ω</m:t>
                                  </m:r>
                                </m:e>
                                <m:sub>
                                  <m:r>
                                    <a:rPr lang="en-US" sz="2400" b="0" i="1" smtClean="0">
                                      <a:latin typeface="Cambria Math" panose="02040503050406030204" pitchFamily="18" charset="0"/>
                                    </a:rPr>
                                    <m:t>0</m:t>
                                  </m:r>
                                </m:sub>
                              </m:sSub>
                            </m:sub>
                            <m:sup>
                              <m:r>
                                <a:rPr lang="en-US" sz="2400" b="0" i="1" smtClean="0">
                                  <a:latin typeface="Cambria Math" panose="02040503050406030204" pitchFamily="18" charset="0"/>
                                </a:rPr>
                                <m:t>2</m:t>
                              </m:r>
                            </m:sup>
                          </m:sSubSup>
                          <m:r>
                            <a:rPr lang="en-US" sz="2400" b="0" i="1" smtClean="0">
                              <a:latin typeface="Cambria Math" panose="02040503050406030204" pitchFamily="18" charset="0"/>
                            </a:rPr>
                            <m:t>+</m:t>
                          </m:r>
                          <m:nary>
                            <m:naryPr>
                              <m:chr m:val="∑"/>
                              <m:supHide m:val="on"/>
                              <m:ctrlPr>
                                <a:rPr lang="en-US" sz="2400" b="0" i="1" smtClean="0">
                                  <a:latin typeface="Cambria Math" panose="02040503050406030204" pitchFamily="18" charset="0"/>
                                </a:rPr>
                              </m:ctrlPr>
                            </m:naryPr>
                            <m:sub>
                              <m:r>
                                <m:rPr>
                                  <m:brk m:alnAt="7"/>
                                </m:rPr>
                                <a:rPr lang="en-US" sz="2400" b="0" i="1" smtClean="0">
                                  <a:latin typeface="Cambria Math" panose="02040503050406030204" pitchFamily="18" charset="0"/>
                                </a:rPr>
                                <m:t>𝑖</m:t>
                              </m:r>
                            </m:sub>
                            <m:sup/>
                            <m:e>
                              <m:d>
                                <m:dPr>
                                  <m:begChr m:val="["/>
                                  <m:endChr m:val="]"/>
                                  <m:ctrlPr>
                                    <a:rPr lang="en-US" sz="2400" b="0" i="1" smtClean="0">
                                      <a:latin typeface="Cambria Math" panose="02040503050406030204" pitchFamily="18" charset="0"/>
                                    </a:rPr>
                                  </m:ctrlPr>
                                </m:dPr>
                                <m:e>
                                  <m:sSubSup>
                                    <m:sSubSupPr>
                                      <m:ctrlPr>
                                        <a:rPr lang="en-US" sz="2400" i="1">
                                          <a:latin typeface="Cambria Math" panose="02040503050406030204" pitchFamily="18" charset="0"/>
                                        </a:rPr>
                                      </m:ctrlPr>
                                    </m:sSubSupPr>
                                    <m:e>
                                      <m:d>
                                        <m:dPr>
                                          <m:begChr m:val="|"/>
                                          <m:endChr m:val="|"/>
                                          <m:ctrlPr>
                                            <a:rPr lang="en-US" sz="2400" i="1">
                                              <a:latin typeface="Cambria Math" panose="02040503050406030204" pitchFamily="18" charset="0"/>
                                            </a:rPr>
                                          </m:ctrlPr>
                                        </m:dPr>
                                        <m:e>
                                          <m:d>
                                            <m:dPr>
                                              <m:begChr m:val="|"/>
                                              <m:endChr m:val="|"/>
                                              <m:ctrlPr>
                                                <a:rPr lang="en-US" sz="2400" i="1">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m:t>
                                              </m:r>
                                              <m:r>
                                                <a:rPr lang="en-US" sz="2400" b="0" i="1" smtClean="0">
                                                  <a:latin typeface="Cambria Math" panose="02040503050406030204" pitchFamily="18" charset="0"/>
                                                </a:rPr>
                                                <m:t>𝑓</m:t>
                                              </m:r>
                                              <m:d>
                                                <m:dPr>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𝑖</m:t>
                                                      </m:r>
                                                      <m:r>
                                                        <a:rPr lang="en-US" sz="2400" b="0" i="1" smtClean="0">
                                                          <a:latin typeface="Cambria Math" panose="02040503050406030204" pitchFamily="18" charset="0"/>
                                                        </a:rPr>
                                                        <m:t>−</m:t>
                                                      </m:r>
                                                      <m:r>
                                                        <a:rPr lang="en-US" sz="2400" b="0" i="1" smtClean="0">
                                                          <a:latin typeface="Cambria Math" panose="02040503050406030204" pitchFamily="18" charset="0"/>
                                                        </a:rPr>
                                                        <m:t>1</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𝑢</m:t>
                                                      </m:r>
                                                    </m:e>
                                                    <m:sub>
                                                      <m:r>
                                                        <a:rPr lang="en-US" sz="2400" b="0" i="1" smtClean="0">
                                                          <a:latin typeface="Cambria Math" panose="02040503050406030204" pitchFamily="18" charset="0"/>
                                                        </a:rPr>
                                                        <m:t>𝑖</m:t>
                                                      </m:r>
                                                      <m:r>
                                                        <a:rPr lang="en-US" sz="2400" b="0" i="1" smtClean="0">
                                                          <a:latin typeface="Cambria Math" panose="02040503050406030204" pitchFamily="18" charset="0"/>
                                                        </a:rPr>
                                                        <m:t>−</m:t>
                                                      </m:r>
                                                      <m:r>
                                                        <a:rPr lang="en-US" sz="2400" b="0" i="1" smtClean="0">
                                                          <a:latin typeface="Cambria Math" panose="02040503050406030204" pitchFamily="18" charset="0"/>
                                                        </a:rPr>
                                                        <m:t>1</m:t>
                                                      </m:r>
                                                    </m:sub>
                                                  </m:sSub>
                                                </m:e>
                                              </m:d>
                                            </m:e>
                                          </m:d>
                                        </m:e>
                                      </m:d>
                                    </m:e>
                                    <m:sub>
                                      <m:sSub>
                                        <m:sSubPr>
                                          <m:ctrlPr>
                                            <a:rPr lang="en-US" sz="2400" b="0" i="1" smtClean="0">
                                              <a:latin typeface="Cambria Math" panose="02040503050406030204" pitchFamily="18" charset="0"/>
                                            </a:rPr>
                                          </m:ctrlPr>
                                        </m:sSubPr>
                                        <m:e>
                                          <m:sSub>
                                            <m:sSubPr>
                                              <m:ctrlPr>
                                                <a:rPr lang="en-US" sz="2400" b="0" i="1" smtClean="0">
                                                  <a:latin typeface="Cambria Math" panose="02040503050406030204" pitchFamily="18" charset="0"/>
                                                </a:rPr>
                                              </m:ctrlPr>
                                            </m:sSubPr>
                                            <m:e>
                                              <m:r>
                                                <m:rPr>
                                                  <m:sty m:val="p"/>
                                                </m:rPr>
                                                <a:rPr lang="en-US" sz="2400" b="0" i="0" smtClean="0">
                                                  <a:latin typeface="Cambria Math" panose="02040503050406030204" pitchFamily="18" charset="0"/>
                                                </a:rPr>
                                                <m:t>Ω</m:t>
                                              </m:r>
                                            </m:e>
                                            <m:sub>
                                              <m:r>
                                                <a:rPr lang="en-US" sz="2400" b="0" i="1" smtClean="0">
                                                  <a:latin typeface="Cambria Math" panose="02040503050406030204" pitchFamily="18" charset="0"/>
                                                </a:rPr>
                                                <m:t>𝑤</m:t>
                                              </m:r>
                                            </m:sub>
                                          </m:sSub>
                                        </m:e>
                                        <m:sub>
                                          <m:r>
                                            <a:rPr lang="en-US" sz="2400" b="0" i="1" smtClean="0">
                                              <a:latin typeface="Cambria Math" panose="02040503050406030204" pitchFamily="18" charset="0"/>
                                            </a:rPr>
                                            <m:t>𝑖</m:t>
                                          </m:r>
                                        </m:sub>
                                      </m:sSub>
                                    </m:sub>
                                    <m:sup>
                                      <m:r>
                                        <a:rPr lang="en-US" sz="2400" i="1">
                                          <a:latin typeface="Cambria Math" panose="02040503050406030204" pitchFamily="18" charset="0"/>
                                        </a:rPr>
                                        <m:t>2</m:t>
                                      </m:r>
                                    </m:sup>
                                  </m:sSubSup>
                                  <m:r>
                                    <a:rPr lang="en-US" sz="2400" b="0" i="1" smtClean="0">
                                      <a:latin typeface="Cambria Math" panose="02040503050406030204" pitchFamily="18" charset="0"/>
                                    </a:rPr>
                                    <m:t>+</m:t>
                                  </m:r>
                                  <m:nary>
                                    <m:naryPr>
                                      <m:chr m:val="∑"/>
                                      <m:supHide m:val="on"/>
                                      <m:ctrlPr>
                                        <a:rPr lang="en-US" sz="2400" b="0" i="1" smtClean="0">
                                          <a:latin typeface="Cambria Math" panose="02040503050406030204" pitchFamily="18" charset="0"/>
                                        </a:rPr>
                                      </m:ctrlPr>
                                    </m:naryPr>
                                    <m:sub>
                                      <m:r>
                                        <m:rPr>
                                          <m:brk m:alnAt="7"/>
                                        </m:rPr>
                                        <a:rPr lang="en-US" sz="2400" b="0" i="1" smtClean="0">
                                          <a:latin typeface="Cambria Math" panose="02040503050406030204" pitchFamily="18" charset="0"/>
                                        </a:rPr>
                                        <m:t>𝑗</m:t>
                                      </m:r>
                                      <m:r>
                                        <a:rPr lang="en-US" sz="2400" b="0" i="1" smtClean="0">
                                          <a:latin typeface="Cambria Math" panose="02040503050406030204" pitchFamily="18" charset="0"/>
                                        </a:rPr>
                                        <m:t>=</m:t>
                                      </m:r>
                                      <m:sSub>
                                        <m:sSubPr>
                                          <m:ctrlPr>
                                            <a:rPr lang="en-US" sz="2400" b="0" i="1" smtClean="0">
                                              <a:latin typeface="Cambria Math" panose="02040503050406030204" pitchFamily="18" charset="0"/>
                                              <a:ea typeface="Cambria Math" panose="02040503050406030204" pitchFamily="18" charset="0"/>
                                            </a:rPr>
                                          </m:ctrlPr>
                                        </m:sSubPr>
                                        <m:e>
                                          <m:r>
                                            <m:rPr>
                                              <m:brk m:alnAt="7"/>
                                            </m:rPr>
                                            <a:rPr lang="en-US" sz="2400" b="0" i="1" smtClean="0">
                                              <a:latin typeface="Cambria Math" panose="02040503050406030204" pitchFamily="18" charset="0"/>
                                              <a:ea typeface="Cambria Math" panose="02040503050406030204" pitchFamily="18" charset="0"/>
                                            </a:rPr>
                                            <m:t>ℳ</m:t>
                                          </m:r>
                                        </m:e>
                                        <m:sub>
                                          <m:r>
                                            <m:rPr>
                                              <m:brk m:alnAt="7"/>
                                            </m:rPr>
                                            <a:rPr lang="en-US" sz="2400" b="0" i="1" smtClean="0">
                                              <a:latin typeface="Cambria Math" panose="02040503050406030204" pitchFamily="18" charset="0"/>
                                              <a:ea typeface="Cambria Math" panose="02040503050406030204" pitchFamily="18" charset="0"/>
                                            </a:rPr>
                                            <m:t>𝑖</m:t>
                                          </m:r>
                                        </m:sub>
                                      </m:sSub>
                                    </m:sub>
                                    <m:sup/>
                                    <m:e>
                                      <m:sSubSup>
                                        <m:sSubSupPr>
                                          <m:ctrlPr>
                                            <a:rPr lang="en-US" sz="2400" b="0" i="1" smtClean="0">
                                              <a:latin typeface="Cambria Math" panose="02040503050406030204" pitchFamily="18" charset="0"/>
                                            </a:rPr>
                                          </m:ctrlPr>
                                        </m:sSubSupPr>
                                        <m:e>
                                          <m:d>
                                            <m:dPr>
                                              <m:begChr m:val="|"/>
                                              <m:endChr m:val="|"/>
                                              <m:ctrlPr>
                                                <a:rPr lang="en-US" sz="2400" b="0" i="1" smtClean="0">
                                                  <a:latin typeface="Cambria Math" panose="02040503050406030204" pitchFamily="18" charset="0"/>
                                                </a:rPr>
                                              </m:ctrlPr>
                                            </m:dPr>
                                            <m:e>
                                              <m:d>
                                                <m:dPr>
                                                  <m:begChr m:val="|"/>
                                                  <m:endChr m:val="|"/>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𝑧</m:t>
                                                      </m:r>
                                                    </m:e>
                                                    <m:sub>
                                                      <m:r>
                                                        <a:rPr lang="en-US" sz="2400" b="0" i="1" smtClean="0">
                                                          <a:latin typeface="Cambria Math" panose="02040503050406030204" pitchFamily="18" charset="0"/>
                                                        </a:rPr>
                                                        <m:t>𝑖</m:t>
                                                      </m:r>
                                                      <m:r>
                                                        <a:rPr lang="en-US" sz="2400" b="0" i="1" smtClean="0">
                                                          <a:latin typeface="Cambria Math" panose="02040503050406030204" pitchFamily="18" charset="0"/>
                                                        </a:rPr>
                                                        <m:t>,</m:t>
                                                      </m:r>
                                                      <m:r>
                                                        <a:rPr lang="en-US" sz="2400" b="0" i="1" smtClean="0">
                                                          <a:latin typeface="Cambria Math" panose="02040503050406030204" pitchFamily="18" charset="0"/>
                                                        </a:rPr>
                                                        <m:t>𝑗</m:t>
                                                      </m:r>
                                                    </m:sub>
                                                  </m:sSub>
                                                  <m:r>
                                                    <a:rPr lang="en-US" sz="2400" b="0" i="1" smtClean="0">
                                                      <a:latin typeface="Cambria Math" panose="02040503050406030204" pitchFamily="18" charset="0"/>
                                                    </a:rPr>
                                                    <m:t>−</m:t>
                                                  </m:r>
                                                  <m:r>
                                                    <a:rPr lang="en-US" sz="2400" b="0" i="1" smtClean="0">
                                                      <a:latin typeface="Cambria Math" panose="02040503050406030204" pitchFamily="18" charset="0"/>
                                                    </a:rPr>
                                                    <m:t>h</m:t>
                                                  </m:r>
                                                  <m:d>
                                                    <m:dPr>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𝑙</m:t>
                                                          </m:r>
                                                        </m:e>
                                                        <m:sub>
                                                          <m:r>
                                                            <a:rPr lang="en-US" sz="2400" b="0" i="1" smtClean="0">
                                                              <a:latin typeface="Cambria Math" panose="02040503050406030204" pitchFamily="18" charset="0"/>
                                                            </a:rPr>
                                                            <m:t>𝑗</m:t>
                                                          </m:r>
                                                        </m:sub>
                                                      </m:sSub>
                                                    </m:e>
                                                  </m:d>
                                                </m:e>
                                              </m:d>
                                            </m:e>
                                          </m:d>
                                        </m:e>
                                        <m:sub>
                                          <m:sSub>
                                            <m:sSubPr>
                                              <m:ctrlPr>
                                                <a:rPr lang="en-US" sz="2400" i="1">
                                                  <a:latin typeface="Cambria Math" panose="02040503050406030204" pitchFamily="18" charset="0"/>
                                                </a:rPr>
                                              </m:ctrlPr>
                                            </m:sSubPr>
                                            <m:e>
                                              <m:sSub>
                                                <m:sSubPr>
                                                  <m:ctrlPr>
                                                    <a:rPr lang="en-US" sz="2400" i="1">
                                                      <a:latin typeface="Cambria Math" panose="02040503050406030204" pitchFamily="18" charset="0"/>
                                                    </a:rPr>
                                                  </m:ctrlPr>
                                                </m:sSubPr>
                                                <m:e>
                                                  <m:r>
                                                    <m:rPr>
                                                      <m:sty m:val="p"/>
                                                    </m:rPr>
                                                    <a:rPr lang="en-US" sz="2400">
                                                      <a:latin typeface="Cambria Math" panose="02040503050406030204" pitchFamily="18" charset="0"/>
                                                    </a:rPr>
                                                    <m:t>Ω</m:t>
                                                  </m:r>
                                                </m:e>
                                                <m:sub>
                                                  <m:r>
                                                    <a:rPr lang="en-US" sz="2400" i="1">
                                                      <a:latin typeface="Cambria Math" panose="02040503050406030204" pitchFamily="18" charset="0"/>
                                                    </a:rPr>
                                                    <m:t>𝑣</m:t>
                                                  </m:r>
                                                </m:sub>
                                              </m:sSub>
                                            </m:e>
                                            <m:sub>
                                              <m:r>
                                                <a:rPr lang="en-US" sz="2400" i="1">
                                                  <a:latin typeface="Cambria Math" panose="02040503050406030204" pitchFamily="18" charset="0"/>
                                                </a:rPr>
                                                <m:t>𝑖</m:t>
                                              </m:r>
                                              <m:r>
                                                <a:rPr lang="en-US" sz="2400" i="1">
                                                  <a:latin typeface="Cambria Math" panose="02040503050406030204" pitchFamily="18" charset="0"/>
                                                </a:rPr>
                                                <m:t>,</m:t>
                                              </m:r>
                                              <m:r>
                                                <a:rPr lang="en-US" sz="2400" i="1">
                                                  <a:latin typeface="Cambria Math" panose="02040503050406030204" pitchFamily="18" charset="0"/>
                                                </a:rPr>
                                                <m:t>𝑗</m:t>
                                              </m:r>
                                            </m:sub>
                                          </m:sSub>
                                        </m:sub>
                                        <m:sup>
                                          <m:r>
                                            <a:rPr lang="en-US" sz="2400" b="0" i="1" smtClean="0">
                                              <a:latin typeface="Cambria Math" panose="02040503050406030204" pitchFamily="18" charset="0"/>
                                            </a:rPr>
                                            <m:t>2</m:t>
                                          </m:r>
                                        </m:sup>
                                      </m:sSubSup>
                                    </m:e>
                                  </m:nary>
                                </m:e>
                              </m:d>
                              <m:r>
                                <a:rPr lang="en-US" sz="2400" b="0" i="1" smtClean="0">
                                  <a:latin typeface="Cambria Math" panose="02040503050406030204" pitchFamily="18" charset="0"/>
                                </a:rPr>
                                <m:t> </m:t>
                              </m:r>
                            </m:e>
                          </m:nary>
                        </m:e>
                      </m:d>
                    </m:oMath>
                  </m:oMathPara>
                </a14:m>
                <a:endParaRPr lang="en-US" sz="2400" dirty="0"/>
              </a:p>
            </p:txBody>
          </p:sp>
        </mc:Choice>
        <mc:Fallback xmlns="">
          <p:sp>
            <p:nvSpPr>
              <p:cNvPr id="5" name="TextBox 4">
                <a:extLst>
                  <a:ext uri="{FF2B5EF4-FFF2-40B4-BE49-F238E27FC236}">
                    <a16:creationId xmlns:a16="http://schemas.microsoft.com/office/drawing/2014/main" id="{5B7C1A13-612F-322F-C6FA-E71B29AA1A43}"/>
                  </a:ext>
                </a:extLst>
              </p:cNvPr>
              <p:cNvSpPr txBox="1">
                <a:spLocks noRot="1" noChangeAspect="1" noMove="1" noResize="1" noEditPoints="1" noAdjustHandles="1" noChangeArrowheads="1" noChangeShapeType="1" noTextEdit="1"/>
              </p:cNvSpPr>
              <p:nvPr/>
            </p:nvSpPr>
            <p:spPr>
              <a:xfrm>
                <a:off x="134817" y="1087962"/>
                <a:ext cx="12206098" cy="1051570"/>
              </a:xfrm>
              <a:prstGeom prst="rect">
                <a:avLst/>
              </a:prstGeom>
              <a:blipFill>
                <a:blip r:embed="rId2"/>
                <a:stretch>
                  <a:fillRect/>
                </a:stretch>
              </a:blipFill>
            </p:spPr>
            <p:txBody>
              <a:bodyPr/>
              <a:lstStyle/>
              <a:p>
                <a:r>
                  <a:rPr lang="en-US">
                    <a:noFill/>
                  </a:rPr>
                  <a:t> </a:t>
                </a:r>
              </a:p>
            </p:txBody>
          </p:sp>
        </mc:Fallback>
      </mc:AlternateContent>
      <p:cxnSp>
        <p:nvCxnSpPr>
          <p:cNvPr id="7" name="Straight Arrow Connector 6">
            <a:extLst>
              <a:ext uri="{FF2B5EF4-FFF2-40B4-BE49-F238E27FC236}">
                <a16:creationId xmlns:a16="http://schemas.microsoft.com/office/drawing/2014/main" id="{7EEB7726-9BE7-92D2-7947-13F729CAE2A7}"/>
              </a:ext>
            </a:extLst>
          </p:cNvPr>
          <p:cNvCxnSpPr>
            <a:cxnSpLocks/>
          </p:cNvCxnSpPr>
          <p:nvPr/>
        </p:nvCxnSpPr>
        <p:spPr>
          <a:xfrm>
            <a:off x="4799684" y="3955665"/>
            <a:ext cx="1531345" cy="408"/>
          </a:xfrm>
          <a:prstGeom prst="straightConnector1">
            <a:avLst/>
          </a:prstGeom>
          <a:ln w="76200">
            <a:solidFill>
              <a:srgbClr val="7030A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A1D9387-191D-4D60-8317-444F2EFE6947}"/>
                  </a:ext>
                </a:extLst>
              </p:cNvPr>
              <p:cNvSpPr txBox="1"/>
              <p:nvPr/>
            </p:nvSpPr>
            <p:spPr>
              <a:xfrm>
                <a:off x="685073" y="3675585"/>
                <a:ext cx="3653949" cy="1213537"/>
              </a:xfrm>
              <a:prstGeom prst="rect">
                <a:avLst/>
              </a:prstGeom>
              <a:noFill/>
            </p:spPr>
            <p:txBody>
              <a:bodyPr wrap="none" rtlCol="0">
                <a:spAutoFit/>
              </a:bodyPr>
              <a:lstStyle/>
              <a:p>
                <a:r>
                  <a:rPr lang="en-US" sz="2400" dirty="0"/>
                  <a:t>Linearize models around </a:t>
                </a:r>
                <a14:m>
                  <m:oMath xmlns:m="http://schemas.openxmlformats.org/officeDocument/2006/math">
                    <m:sSub>
                      <m:sSubPr>
                        <m:ctrlPr>
                          <a:rPr lang="en-US" sz="2400" b="0" i="1" smtClean="0">
                            <a:latin typeface="Cambria Math" panose="02040503050406030204" pitchFamily="18" charset="0"/>
                          </a:rPr>
                        </m:ctrlPr>
                      </m:sSubPr>
                      <m:e>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𝑋</m:t>
                            </m:r>
                          </m:e>
                        </m:acc>
                      </m:e>
                      <m:sub>
                        <m:r>
                          <a:rPr lang="en-US" sz="2400" b="0" i="1" smtClean="0">
                            <a:latin typeface="Cambria Math" panose="02040503050406030204" pitchFamily="18" charset="0"/>
                          </a:rPr>
                          <m:t>𝑘</m:t>
                        </m:r>
                      </m:sub>
                    </m:sSub>
                  </m:oMath>
                </a14:m>
                <a:endParaRPr lang="en-US" sz="2400" b="0" dirty="0"/>
              </a:p>
              <a:p>
                <a:endParaRPr lang="en-US" sz="2400" dirty="0"/>
              </a:p>
              <a:p>
                <a:pPr/>
                <a14:m>
                  <m:oMathPara xmlns:m="http://schemas.openxmlformats.org/officeDocument/2006/math">
                    <m:oMathParaPr>
                      <m:jc m:val="center"/>
                    </m:oMathParaPr>
                    <m:oMath xmlns:m="http://schemas.openxmlformats.org/officeDocument/2006/math">
                      <m:r>
                        <m:rPr>
                          <m:sty m:val="p"/>
                        </m:rPr>
                        <a:rPr lang="en-US" sz="2400" b="0" i="0" smtClean="0">
                          <a:latin typeface="Cambria Math" panose="02040503050406030204" pitchFamily="18" charset="0"/>
                        </a:rPr>
                        <m:t>Δ</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𝑋</m:t>
                          </m:r>
                        </m:e>
                        <m:sub>
                          <m:r>
                            <a:rPr lang="en-US" sz="2400" b="0" i="1" smtClean="0">
                              <a:latin typeface="Cambria Math" panose="02040503050406030204" pitchFamily="18" charset="0"/>
                            </a:rPr>
                            <m:t>𝑘</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𝑋</m:t>
                          </m:r>
                        </m:e>
                        <m:sub>
                          <m:r>
                            <a:rPr lang="en-US" sz="2400" b="0" i="1" smtClean="0">
                              <a:latin typeface="Cambria Math" panose="02040503050406030204" pitchFamily="18" charset="0"/>
                            </a:rPr>
                            <m:t>𝑘</m:t>
                          </m:r>
                        </m:sub>
                      </m:sSub>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panose="02040503050406030204" pitchFamily="18" charset="0"/>
                                </a:rPr>
                                <m:t>𝑋</m:t>
                              </m:r>
                            </m:e>
                          </m:acc>
                        </m:e>
                        <m:sub>
                          <m:r>
                            <a:rPr lang="en-US" sz="2400" i="1">
                              <a:latin typeface="Cambria Math" panose="02040503050406030204" pitchFamily="18" charset="0"/>
                            </a:rPr>
                            <m:t>𝑘</m:t>
                          </m:r>
                        </m:sub>
                      </m:sSub>
                    </m:oMath>
                  </m:oMathPara>
                </a14:m>
                <a:endParaRPr lang="en-US" sz="2400" dirty="0"/>
              </a:p>
            </p:txBody>
          </p:sp>
        </mc:Choice>
        <mc:Fallback xmlns="">
          <p:sp>
            <p:nvSpPr>
              <p:cNvPr id="9" name="TextBox 8">
                <a:extLst>
                  <a:ext uri="{FF2B5EF4-FFF2-40B4-BE49-F238E27FC236}">
                    <a16:creationId xmlns:a16="http://schemas.microsoft.com/office/drawing/2014/main" id="{CA1D9387-191D-4D60-8317-444F2EFE6947}"/>
                  </a:ext>
                </a:extLst>
              </p:cNvPr>
              <p:cNvSpPr txBox="1">
                <a:spLocks noRot="1" noChangeAspect="1" noMove="1" noResize="1" noEditPoints="1" noAdjustHandles="1" noChangeArrowheads="1" noChangeShapeType="1" noTextEdit="1"/>
              </p:cNvSpPr>
              <p:nvPr/>
            </p:nvSpPr>
            <p:spPr>
              <a:xfrm>
                <a:off x="685073" y="3675585"/>
                <a:ext cx="3653949" cy="1213537"/>
              </a:xfrm>
              <a:prstGeom prst="rect">
                <a:avLst/>
              </a:prstGeom>
              <a:blipFill>
                <a:blip r:embed="rId3"/>
                <a:stretch>
                  <a:fillRect l="-2500" t="-3518" r="-48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886504B3-0E49-64ED-8FC5-798E8FE9AE9F}"/>
                  </a:ext>
                </a:extLst>
              </p:cNvPr>
              <p:cNvSpPr txBox="1"/>
              <p:nvPr/>
            </p:nvSpPr>
            <p:spPr>
              <a:xfrm>
                <a:off x="6706595" y="3614460"/>
                <a:ext cx="4867219" cy="77918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sz="2400" smtClean="0">
                          <a:latin typeface="Cambria Math" panose="02040503050406030204" pitchFamily="18" charset="0"/>
                        </a:rPr>
                        <m:t>Δ</m:t>
                      </m:r>
                      <m:sSubSup>
                        <m:sSubSupPr>
                          <m:ctrlPr>
                            <a:rPr lang="en-US" sz="2400" b="0" i="1" smtClean="0">
                              <a:latin typeface="Cambria Math" panose="02040503050406030204" pitchFamily="18" charset="0"/>
                            </a:rPr>
                          </m:ctrlPr>
                        </m:sSubSupPr>
                        <m:e>
                          <m:r>
                            <a:rPr lang="en-US" sz="2400" i="1">
                              <a:latin typeface="Cambria Math" panose="02040503050406030204" pitchFamily="18" charset="0"/>
                            </a:rPr>
                            <m:t>𝑋</m:t>
                          </m:r>
                        </m:e>
                        <m:sub>
                          <m:r>
                            <a:rPr lang="en-US" sz="2400" i="1">
                              <a:latin typeface="Cambria Math" panose="02040503050406030204" pitchFamily="18" charset="0"/>
                            </a:rPr>
                            <m:t>𝑘</m:t>
                          </m:r>
                        </m:sub>
                        <m:sup>
                          <m:r>
                            <a:rPr lang="en-US" sz="2400" b="0" i="1" smtClean="0">
                              <a:latin typeface="Cambria Math" panose="02040503050406030204" pitchFamily="18" charset="0"/>
                            </a:rPr>
                            <m:t>∗</m:t>
                          </m:r>
                        </m:sup>
                      </m:sSubSup>
                      <m:r>
                        <a:rPr lang="en-US" sz="2400" b="0" i="1" smtClean="0">
                          <a:latin typeface="Cambria Math" panose="02040503050406030204" pitchFamily="18" charset="0"/>
                        </a:rPr>
                        <m:t>=</m:t>
                      </m:r>
                      <m:limLow>
                        <m:limLowPr>
                          <m:ctrlPr>
                            <a:rPr lang="en-US" sz="2400" b="0" i="1" smtClean="0">
                              <a:latin typeface="Cambria Math" panose="02040503050406030204" pitchFamily="18" charset="0"/>
                            </a:rPr>
                          </m:ctrlPr>
                        </m:limLowPr>
                        <m:e>
                          <m:r>
                            <a:rPr lang="en-US" sz="2400" b="0" i="1" smtClean="0">
                              <a:latin typeface="Cambria Math" panose="02040503050406030204" pitchFamily="18" charset="0"/>
                            </a:rPr>
                            <m:t>𝑎𝑟𝑔𝑚𝑖𝑛</m:t>
                          </m:r>
                          <m:r>
                            <a:rPr lang="en-US" sz="2400" b="0" i="1" smtClean="0">
                              <a:latin typeface="Cambria Math" panose="02040503050406030204" pitchFamily="18" charset="0"/>
                            </a:rPr>
                            <m:t> </m:t>
                          </m:r>
                        </m:e>
                        <m:lim>
                          <m:r>
                            <m:rPr>
                              <m:sty m:val="p"/>
                            </m:rPr>
                            <a:rPr lang="en-US" sz="2400">
                              <a:latin typeface="Cambria Math" panose="02040503050406030204" pitchFamily="18" charset="0"/>
                            </a:rPr>
                            <m:t>Δ</m:t>
                          </m:r>
                          <m:sSub>
                            <m:sSubPr>
                              <m:ctrlPr>
                                <a:rPr lang="en-US" sz="2400" i="1">
                                  <a:latin typeface="Cambria Math" panose="02040503050406030204" pitchFamily="18" charset="0"/>
                                </a:rPr>
                              </m:ctrlPr>
                            </m:sSubPr>
                            <m:e>
                              <m:r>
                                <a:rPr lang="en-US" sz="2400" i="1">
                                  <a:latin typeface="Cambria Math" panose="02040503050406030204" pitchFamily="18" charset="0"/>
                                </a:rPr>
                                <m:t>𝑋</m:t>
                              </m:r>
                            </m:e>
                            <m:sub>
                              <m:r>
                                <a:rPr lang="en-US" sz="2400" i="1">
                                  <a:latin typeface="Cambria Math" panose="02040503050406030204" pitchFamily="18" charset="0"/>
                                </a:rPr>
                                <m:t>𝑘</m:t>
                              </m:r>
                            </m:sub>
                          </m:sSub>
                        </m:lim>
                      </m:limLow>
                      <m:d>
                        <m:dPr>
                          <m:begChr m:val="{"/>
                          <m:endChr m:val="}"/>
                          <m:ctrlPr>
                            <a:rPr lang="en-US" sz="2400" i="1">
                              <a:latin typeface="Cambria Math" panose="02040503050406030204" pitchFamily="18" charset="0"/>
                            </a:rPr>
                          </m:ctrlPr>
                        </m:dPr>
                        <m:e>
                          <m:sSup>
                            <m:sSupPr>
                              <m:ctrlPr>
                                <a:rPr lang="en-US" sz="2400" b="0" i="1" smtClean="0">
                                  <a:latin typeface="Cambria Math" panose="02040503050406030204" pitchFamily="18" charset="0"/>
                                </a:rPr>
                              </m:ctrlPr>
                            </m:sSupPr>
                            <m:e>
                              <m:d>
                                <m:dPr>
                                  <m:begChr m:val="|"/>
                                  <m:endChr m:val="|"/>
                                  <m:ctrlPr>
                                    <a:rPr lang="en-US" sz="2400" b="0" i="1" smtClean="0">
                                      <a:latin typeface="Cambria Math" panose="02040503050406030204" pitchFamily="18" charset="0"/>
                                    </a:rPr>
                                  </m:ctrlPr>
                                </m:dPr>
                                <m:e>
                                  <m:d>
                                    <m:dPr>
                                      <m:begChr m:val="|"/>
                                      <m:endChr m:val="|"/>
                                      <m:ctrlPr>
                                        <a:rPr lang="en-US" sz="2400" b="0" i="1" smtClean="0">
                                          <a:latin typeface="Cambria Math" panose="02040503050406030204" pitchFamily="18" charset="0"/>
                                        </a:rPr>
                                      </m:ctrlPr>
                                    </m:dPr>
                                    <m:e>
                                      <m:r>
                                        <m:rPr>
                                          <m:sty m:val="p"/>
                                        </m:rPr>
                                        <a:rPr lang="el-GR" sz="2400" i="1">
                                          <a:latin typeface="Cambria Math" panose="02040503050406030204" pitchFamily="18" charset="0"/>
                                          <a:ea typeface="Cambria Math" panose="02040503050406030204" pitchFamily="18" charset="0"/>
                                        </a:rPr>
                                        <m:t>Α</m:t>
                                      </m:r>
                                      <m:r>
                                        <m:rPr>
                                          <m:sty m:val="p"/>
                                        </m:rPr>
                                        <a:rPr lang="en-US" sz="2400" b="0" i="0" smtClean="0">
                                          <a:latin typeface="Cambria Math" panose="02040503050406030204" pitchFamily="18" charset="0"/>
                                        </a:rPr>
                                        <m:t>Δ</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𝑋</m:t>
                                          </m:r>
                                        </m:e>
                                        <m:sub>
                                          <m:r>
                                            <a:rPr lang="en-US" sz="2400" b="0" i="1" smtClean="0">
                                              <a:latin typeface="Cambria Math" panose="02040503050406030204" pitchFamily="18" charset="0"/>
                                            </a:rPr>
                                            <m:t>𝑘</m:t>
                                          </m:r>
                                        </m:sub>
                                      </m:sSub>
                                      <m:r>
                                        <a:rPr lang="en-US" sz="2400" i="1">
                                          <a:latin typeface="Cambria Math" panose="02040503050406030204" pitchFamily="18" charset="0"/>
                                        </a:rPr>
                                        <m:t>−</m:t>
                                      </m:r>
                                      <m:r>
                                        <a:rPr lang="en-US" sz="2400" i="1">
                                          <a:latin typeface="Cambria Math" panose="02040503050406030204" pitchFamily="18" charset="0"/>
                                        </a:rPr>
                                        <m:t>𝑏</m:t>
                                      </m:r>
                                    </m:e>
                                  </m:d>
                                </m:e>
                              </m:d>
                            </m:e>
                            <m:sup>
                              <m:r>
                                <a:rPr lang="en-US" sz="2400" b="0" i="1" smtClean="0">
                                  <a:latin typeface="Cambria Math" panose="02040503050406030204" pitchFamily="18" charset="0"/>
                                </a:rPr>
                                <m:t>2</m:t>
                              </m:r>
                            </m:sup>
                          </m:sSup>
                        </m:e>
                      </m:d>
                    </m:oMath>
                  </m:oMathPara>
                </a14:m>
                <a:endParaRPr lang="en-US" sz="2400" dirty="0"/>
              </a:p>
            </p:txBody>
          </p:sp>
        </mc:Choice>
        <mc:Fallback xmlns="">
          <p:sp>
            <p:nvSpPr>
              <p:cNvPr id="11" name="TextBox 10">
                <a:extLst>
                  <a:ext uri="{FF2B5EF4-FFF2-40B4-BE49-F238E27FC236}">
                    <a16:creationId xmlns:a16="http://schemas.microsoft.com/office/drawing/2014/main" id="{886504B3-0E49-64ED-8FC5-798E8FE9AE9F}"/>
                  </a:ext>
                </a:extLst>
              </p:cNvPr>
              <p:cNvSpPr txBox="1">
                <a:spLocks noRot="1" noChangeAspect="1" noMove="1" noResize="1" noEditPoints="1" noAdjustHandles="1" noChangeArrowheads="1" noChangeShapeType="1" noTextEdit="1"/>
              </p:cNvSpPr>
              <p:nvPr/>
            </p:nvSpPr>
            <p:spPr>
              <a:xfrm>
                <a:off x="6706595" y="3614460"/>
                <a:ext cx="4867219" cy="779181"/>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23F713F-DD6B-2E4A-DC44-103973C94CC0}"/>
                  </a:ext>
                </a:extLst>
              </p:cNvPr>
              <p:cNvSpPr txBox="1"/>
              <p:nvPr/>
            </p:nvSpPr>
            <p:spPr>
              <a:xfrm>
                <a:off x="4168275" y="6097359"/>
                <a:ext cx="2841232" cy="47542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𝑋</m:t>
                              </m:r>
                            </m:e>
                          </m:acc>
                        </m:e>
                        <m:sub>
                          <m:r>
                            <a:rPr lang="en-US" sz="2400" b="0" i="1" smtClean="0">
                              <a:latin typeface="Cambria Math" panose="02040503050406030204" pitchFamily="18" charset="0"/>
                            </a:rPr>
                            <m:t>𝑘</m:t>
                          </m:r>
                        </m:sub>
                      </m:sSub>
                      <m:r>
                        <a:rPr lang="en-US" sz="2400" i="1">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panose="02040503050406030204" pitchFamily="18" charset="0"/>
                                </a:rPr>
                                <m:t>𝑋</m:t>
                              </m:r>
                            </m:e>
                          </m:acc>
                        </m:e>
                        <m:sub>
                          <m:r>
                            <a:rPr lang="en-US" sz="2400" i="1">
                              <a:latin typeface="Cambria Math" panose="02040503050406030204" pitchFamily="18" charset="0"/>
                            </a:rPr>
                            <m:t>𝑘</m:t>
                          </m:r>
                        </m:sub>
                      </m:sSub>
                      <m:r>
                        <a:rPr lang="en-US" sz="2400" b="0" i="1" smtClean="0">
                          <a:latin typeface="Cambria Math" panose="02040503050406030204" pitchFamily="18" charset="0"/>
                        </a:rPr>
                        <m:t>+</m:t>
                      </m:r>
                      <m:sSup>
                        <m:sSupPr>
                          <m:ctrlPr>
                            <a:rPr lang="en-US" sz="2400" i="1">
                              <a:latin typeface="Cambria Math" panose="02040503050406030204" pitchFamily="18" charset="0"/>
                            </a:rPr>
                          </m:ctrlPr>
                        </m:sSupPr>
                        <m:e>
                          <m:d>
                            <m:dPr>
                              <m:ctrlPr>
                                <a:rPr lang="en-US" sz="2400" i="1">
                                  <a:latin typeface="Cambria Math" panose="02040503050406030204" pitchFamily="18" charset="0"/>
                                </a:rPr>
                              </m:ctrlPr>
                            </m:dPr>
                            <m:e>
                              <m:r>
                                <m:rPr>
                                  <m:sty m:val="p"/>
                                </m:rPr>
                                <a:rPr lang="en-US" sz="2400">
                                  <a:latin typeface="Cambria Math" panose="02040503050406030204" pitchFamily="18" charset="0"/>
                                </a:rPr>
                                <m:t>Δ</m:t>
                              </m:r>
                              <m:sSubSup>
                                <m:sSubSupPr>
                                  <m:ctrlPr>
                                    <a:rPr lang="en-US" sz="2400" i="1">
                                      <a:latin typeface="Cambria Math" panose="02040503050406030204" pitchFamily="18" charset="0"/>
                                    </a:rPr>
                                  </m:ctrlPr>
                                </m:sSubSupPr>
                                <m:e>
                                  <m:r>
                                    <a:rPr lang="en-US" sz="2400" i="1">
                                      <a:latin typeface="Cambria Math" panose="02040503050406030204" pitchFamily="18" charset="0"/>
                                    </a:rPr>
                                    <m:t>𝑋</m:t>
                                  </m:r>
                                </m:e>
                                <m:sub>
                                  <m:r>
                                    <a:rPr lang="en-US" sz="2400" i="1">
                                      <a:latin typeface="Cambria Math" panose="02040503050406030204" pitchFamily="18" charset="0"/>
                                    </a:rPr>
                                    <m:t>𝑘</m:t>
                                  </m:r>
                                </m:sub>
                                <m:sup>
                                  <m:r>
                                    <a:rPr lang="en-US" sz="2400" i="1">
                                      <a:latin typeface="Cambria Math" panose="02040503050406030204" pitchFamily="18" charset="0"/>
                                    </a:rPr>
                                    <m:t> </m:t>
                                  </m:r>
                                </m:sup>
                              </m:sSubSup>
                            </m:e>
                          </m:d>
                        </m:e>
                        <m:sup>
                          <m:r>
                            <a:rPr lang="en-US" sz="2400" i="1">
                              <a:latin typeface="Cambria Math" panose="02040503050406030204" pitchFamily="18" charset="0"/>
                            </a:rPr>
                            <m:t>∗</m:t>
                          </m:r>
                        </m:sup>
                      </m:sSup>
                    </m:oMath>
                  </m:oMathPara>
                </a14:m>
                <a:endParaRPr lang="en-US" sz="2400" dirty="0"/>
              </a:p>
            </p:txBody>
          </p:sp>
        </mc:Choice>
        <mc:Fallback xmlns="">
          <p:sp>
            <p:nvSpPr>
              <p:cNvPr id="10" name="TextBox 9">
                <a:extLst>
                  <a:ext uri="{FF2B5EF4-FFF2-40B4-BE49-F238E27FC236}">
                    <a16:creationId xmlns:a16="http://schemas.microsoft.com/office/drawing/2014/main" id="{123F713F-DD6B-2E4A-DC44-103973C94CC0}"/>
                  </a:ext>
                </a:extLst>
              </p:cNvPr>
              <p:cNvSpPr txBox="1">
                <a:spLocks noRot="1" noChangeAspect="1" noMove="1" noResize="1" noEditPoints="1" noAdjustHandles="1" noChangeArrowheads="1" noChangeShapeType="1" noTextEdit="1"/>
              </p:cNvSpPr>
              <p:nvPr/>
            </p:nvSpPr>
            <p:spPr>
              <a:xfrm>
                <a:off x="4168275" y="6097359"/>
                <a:ext cx="2841232" cy="475429"/>
              </a:xfrm>
              <a:prstGeom prst="rect">
                <a:avLst/>
              </a:prstGeom>
              <a:blipFill>
                <a:blip r:embed="rId5"/>
                <a:stretch>
                  <a:fillRect t="-7692" b="-5128"/>
                </a:stretch>
              </a:blipFill>
            </p:spPr>
            <p:txBody>
              <a:bodyPr/>
              <a:lstStyle/>
              <a:p>
                <a:r>
                  <a:rPr lang="en-US">
                    <a:noFill/>
                  </a:rPr>
                  <a:t> </a:t>
                </a:r>
              </a:p>
            </p:txBody>
          </p:sp>
        </mc:Fallback>
      </mc:AlternateContent>
      <p:grpSp>
        <p:nvGrpSpPr>
          <p:cNvPr id="14" name="Group 13">
            <a:extLst>
              <a:ext uri="{FF2B5EF4-FFF2-40B4-BE49-F238E27FC236}">
                <a16:creationId xmlns:a16="http://schemas.microsoft.com/office/drawing/2014/main" id="{5754BE74-6C41-ED5C-DDB0-B1AF5958E51E}"/>
              </a:ext>
            </a:extLst>
          </p:cNvPr>
          <p:cNvGrpSpPr/>
          <p:nvPr/>
        </p:nvGrpSpPr>
        <p:grpSpPr>
          <a:xfrm>
            <a:off x="2304288" y="4318095"/>
            <a:ext cx="4368850" cy="1936282"/>
            <a:chOff x="2304288" y="4318095"/>
            <a:chExt cx="4368850" cy="1936282"/>
          </a:xfrm>
        </p:grpSpPr>
        <p:sp>
          <p:nvSpPr>
            <p:cNvPr id="13" name="Freeform: Shape 12">
              <a:extLst>
                <a:ext uri="{FF2B5EF4-FFF2-40B4-BE49-F238E27FC236}">
                  <a16:creationId xmlns:a16="http://schemas.microsoft.com/office/drawing/2014/main" id="{EC72E1EE-CC34-859A-3900-13E8ED3DF805}"/>
                </a:ext>
              </a:extLst>
            </p:cNvPr>
            <p:cNvSpPr/>
            <p:nvPr/>
          </p:nvSpPr>
          <p:spPr>
            <a:xfrm>
              <a:off x="2304288" y="5376672"/>
              <a:ext cx="1291625" cy="877705"/>
            </a:xfrm>
            <a:custGeom>
              <a:avLst/>
              <a:gdLst>
                <a:gd name="connsiteX0" fmla="*/ 1170432 w 1170432"/>
                <a:gd name="connsiteY0" fmla="*/ 621792 h 626999"/>
                <a:gd name="connsiteX1" fmla="*/ 548640 w 1170432"/>
                <a:gd name="connsiteY1" fmla="*/ 536448 h 626999"/>
                <a:gd name="connsiteX2" fmla="*/ 0 w 1170432"/>
                <a:gd name="connsiteY2" fmla="*/ 0 h 626999"/>
              </a:gdLst>
              <a:ahLst/>
              <a:cxnLst>
                <a:cxn ang="0">
                  <a:pos x="connsiteX0" y="connsiteY0"/>
                </a:cxn>
                <a:cxn ang="0">
                  <a:pos x="connsiteX1" y="connsiteY1"/>
                </a:cxn>
                <a:cxn ang="0">
                  <a:pos x="connsiteX2" y="connsiteY2"/>
                </a:cxn>
              </a:cxnLst>
              <a:rect l="l" t="t" r="r" b="b"/>
              <a:pathLst>
                <a:path w="1170432" h="626999">
                  <a:moveTo>
                    <a:pt x="1170432" y="621792"/>
                  </a:moveTo>
                  <a:cubicBezTo>
                    <a:pt x="957072" y="630936"/>
                    <a:pt x="743712" y="640080"/>
                    <a:pt x="548640" y="536448"/>
                  </a:cubicBezTo>
                  <a:cubicBezTo>
                    <a:pt x="353568" y="432816"/>
                    <a:pt x="176784" y="216408"/>
                    <a:pt x="0" y="0"/>
                  </a:cubicBezTo>
                </a:path>
              </a:pathLst>
            </a:custGeom>
            <a:ln w="76200">
              <a:solidFill>
                <a:srgbClr val="7030A0"/>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tx1"/>
                </a:solidFill>
              </a:endParaRPr>
            </a:p>
          </p:txBody>
        </p:sp>
        <p:grpSp>
          <p:nvGrpSpPr>
            <p:cNvPr id="15" name="Group 14">
              <a:extLst>
                <a:ext uri="{FF2B5EF4-FFF2-40B4-BE49-F238E27FC236}">
                  <a16:creationId xmlns:a16="http://schemas.microsoft.com/office/drawing/2014/main" id="{DAD8D9C9-717A-F593-D4A6-D7955A5B2949}"/>
                </a:ext>
              </a:extLst>
            </p:cNvPr>
            <p:cNvGrpSpPr/>
            <p:nvPr/>
          </p:nvGrpSpPr>
          <p:grpSpPr>
            <a:xfrm rot="20703344">
              <a:off x="4311068" y="4318095"/>
              <a:ext cx="2362070" cy="1417242"/>
              <a:chOff x="607086" y="4798113"/>
              <a:chExt cx="3248665" cy="1949199"/>
            </a:xfrm>
          </p:grpSpPr>
          <p:pic>
            <p:nvPicPr>
              <p:cNvPr id="16" name="Picture 15" descr="A picture containing text, tool&#10;&#10;Description automatically generated">
                <a:extLst>
                  <a:ext uri="{FF2B5EF4-FFF2-40B4-BE49-F238E27FC236}">
                    <a16:creationId xmlns:a16="http://schemas.microsoft.com/office/drawing/2014/main" id="{6B7BAF5A-2AA5-A4D1-AF74-FBD3635D00E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7086" y="4798113"/>
                <a:ext cx="3248665" cy="1949199"/>
              </a:xfrm>
              <a:prstGeom prst="rect">
                <a:avLst/>
              </a:prstGeom>
            </p:spPr>
          </p:pic>
          <p:sp>
            <p:nvSpPr>
              <p:cNvPr id="17" name="TextBox 16">
                <a:extLst>
                  <a:ext uri="{FF2B5EF4-FFF2-40B4-BE49-F238E27FC236}">
                    <a16:creationId xmlns:a16="http://schemas.microsoft.com/office/drawing/2014/main" id="{03E857F7-AA18-CD5A-D6CD-4313CF4ADA1D}"/>
                  </a:ext>
                </a:extLst>
              </p:cNvPr>
              <p:cNvSpPr txBox="1"/>
              <p:nvPr/>
            </p:nvSpPr>
            <p:spPr>
              <a:xfrm rot="21060723">
                <a:off x="1196590" y="5321112"/>
                <a:ext cx="2178347" cy="823506"/>
              </a:xfrm>
              <a:prstGeom prst="rect">
                <a:avLst/>
              </a:prstGeom>
              <a:noFill/>
            </p:spPr>
            <p:txBody>
              <a:bodyPr wrap="square" rtlCol="0">
                <a:spAutoFit/>
              </a:bodyPr>
              <a:lstStyle/>
              <a:p>
                <a:r>
                  <a:rPr lang="en-US" sz="2000" b="1" dirty="0"/>
                  <a:t>Do this until convergence</a:t>
                </a:r>
              </a:p>
            </p:txBody>
          </p:sp>
        </p:grpSp>
      </p:grpSp>
      <p:grpSp>
        <p:nvGrpSpPr>
          <p:cNvPr id="19" name="Group 18">
            <a:extLst>
              <a:ext uri="{FF2B5EF4-FFF2-40B4-BE49-F238E27FC236}">
                <a16:creationId xmlns:a16="http://schemas.microsoft.com/office/drawing/2014/main" id="{19D99748-80BC-E590-CC37-58CBDD80A88F}"/>
              </a:ext>
            </a:extLst>
          </p:cNvPr>
          <p:cNvGrpSpPr/>
          <p:nvPr/>
        </p:nvGrpSpPr>
        <p:grpSpPr>
          <a:xfrm>
            <a:off x="7278311" y="4771918"/>
            <a:ext cx="4481002" cy="1316736"/>
            <a:chOff x="7278311" y="4771918"/>
            <a:chExt cx="4481002" cy="1316736"/>
          </a:xfrm>
        </p:grpSpPr>
        <p:sp>
          <p:nvSpPr>
            <p:cNvPr id="6" name="Freeform: Shape 5">
              <a:extLst>
                <a:ext uri="{FF2B5EF4-FFF2-40B4-BE49-F238E27FC236}">
                  <a16:creationId xmlns:a16="http://schemas.microsoft.com/office/drawing/2014/main" id="{3F5C6014-03CA-1C4B-3B93-82FB80A4CBA5}"/>
                </a:ext>
              </a:extLst>
            </p:cNvPr>
            <p:cNvSpPr/>
            <p:nvPr/>
          </p:nvSpPr>
          <p:spPr>
            <a:xfrm>
              <a:off x="7278311" y="4771918"/>
              <a:ext cx="1483248" cy="1316736"/>
            </a:xfrm>
            <a:custGeom>
              <a:avLst/>
              <a:gdLst>
                <a:gd name="connsiteX0" fmla="*/ 1402080 w 1483248"/>
                <a:gd name="connsiteY0" fmla="*/ 0 h 1316736"/>
                <a:gd name="connsiteX1" fmla="*/ 1328928 w 1483248"/>
                <a:gd name="connsiteY1" fmla="*/ 731520 h 1316736"/>
                <a:gd name="connsiteX2" fmla="*/ 0 w 1483248"/>
                <a:gd name="connsiteY2" fmla="*/ 1316736 h 1316736"/>
              </a:gdLst>
              <a:ahLst/>
              <a:cxnLst>
                <a:cxn ang="0">
                  <a:pos x="connsiteX0" y="connsiteY0"/>
                </a:cxn>
                <a:cxn ang="0">
                  <a:pos x="connsiteX1" y="connsiteY1"/>
                </a:cxn>
                <a:cxn ang="0">
                  <a:pos x="connsiteX2" y="connsiteY2"/>
                </a:cxn>
              </a:cxnLst>
              <a:rect l="l" t="t" r="r" b="b"/>
              <a:pathLst>
                <a:path w="1483248" h="1316736">
                  <a:moveTo>
                    <a:pt x="1402080" y="0"/>
                  </a:moveTo>
                  <a:cubicBezTo>
                    <a:pt x="1482344" y="256032"/>
                    <a:pt x="1562608" y="512064"/>
                    <a:pt x="1328928" y="731520"/>
                  </a:cubicBezTo>
                  <a:cubicBezTo>
                    <a:pt x="1095248" y="950976"/>
                    <a:pt x="547624" y="1133856"/>
                    <a:pt x="0" y="1316736"/>
                  </a:cubicBezTo>
                </a:path>
              </a:pathLst>
            </a:custGeom>
            <a:ln w="76200">
              <a:solidFill>
                <a:srgbClr val="7030A0"/>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A3FB2877-E769-ECB9-53DF-3DC880284637}"/>
                    </a:ext>
                  </a:extLst>
                </p:cNvPr>
                <p:cNvSpPr txBox="1"/>
                <p:nvPr/>
              </p:nvSpPr>
              <p:spPr>
                <a:xfrm>
                  <a:off x="8948415" y="5196856"/>
                  <a:ext cx="2810898" cy="46685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sz="2400" b="0" i="0" smtClean="0">
                            <a:latin typeface="Cambria Math" panose="02040503050406030204" pitchFamily="18" charset="0"/>
                          </a:rPr>
                          <m:t>Δ</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𝑋</m:t>
                            </m:r>
                          </m:e>
                          <m:sub>
                            <m:r>
                              <a:rPr lang="en-US" sz="2400" b="0" i="1" smtClean="0">
                                <a:latin typeface="Cambria Math" panose="02040503050406030204" pitchFamily="18" charset="0"/>
                              </a:rPr>
                              <m:t>𝑘</m:t>
                            </m:r>
                          </m:sub>
                          <m:sup>
                            <m:r>
                              <a:rPr lang="en-US" sz="2400" b="0" i="1" smtClean="0">
                                <a:latin typeface="Cambria Math" panose="02040503050406030204" pitchFamily="18" charset="0"/>
                              </a:rPr>
                              <m:t>∗</m:t>
                            </m:r>
                          </m:sup>
                        </m:sSubSup>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d>
                              <m:dPr>
                                <m:ctrlPr>
                                  <a:rPr lang="en-US" sz="2400" b="0" i="1" smtClean="0">
                                    <a:latin typeface="Cambria Math" panose="02040503050406030204" pitchFamily="18" charset="0"/>
                                  </a:rPr>
                                </m:ctrlPr>
                              </m:dPr>
                              <m:e>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𝐴</m:t>
                                    </m:r>
                                  </m:e>
                                  <m:sup>
                                    <m:r>
                                      <a:rPr lang="en-US" sz="2400" b="0" i="1" smtClean="0">
                                        <a:latin typeface="Cambria Math" panose="02040503050406030204" pitchFamily="18" charset="0"/>
                                      </a:rPr>
                                      <m:t>𝑇</m:t>
                                    </m:r>
                                  </m:sup>
                                </m:sSup>
                                <m:r>
                                  <a:rPr lang="en-US" sz="2400" b="0" i="1" smtClean="0">
                                    <a:latin typeface="Cambria Math" panose="02040503050406030204" pitchFamily="18" charset="0"/>
                                  </a:rPr>
                                  <m:t>𝐴</m:t>
                                </m:r>
                              </m:e>
                            </m:d>
                          </m:e>
                          <m:sup>
                            <m:r>
                              <a:rPr lang="en-US" sz="2400" b="0" i="1" smtClean="0">
                                <a:latin typeface="Cambria Math" panose="02040503050406030204" pitchFamily="18" charset="0"/>
                              </a:rPr>
                              <m:t>−</m:t>
                            </m:r>
                            <m:r>
                              <a:rPr lang="en-US" sz="2400" b="0" i="1" smtClean="0">
                                <a:latin typeface="Cambria Math" panose="02040503050406030204" pitchFamily="18" charset="0"/>
                              </a:rPr>
                              <m:t>1</m:t>
                            </m:r>
                          </m:sup>
                        </m:sSup>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𝐴</m:t>
                            </m:r>
                          </m:e>
                          <m:sup>
                            <m:r>
                              <a:rPr lang="en-US" sz="2400" b="0" i="1" smtClean="0">
                                <a:latin typeface="Cambria Math" panose="02040503050406030204" pitchFamily="18" charset="0"/>
                              </a:rPr>
                              <m:t>𝑇</m:t>
                            </m:r>
                          </m:sup>
                        </m:sSup>
                        <m:r>
                          <a:rPr lang="en-US" sz="2400" b="0" i="1" smtClean="0">
                            <a:latin typeface="Cambria Math" panose="02040503050406030204" pitchFamily="18" charset="0"/>
                          </a:rPr>
                          <m:t>𝑏</m:t>
                        </m:r>
                      </m:oMath>
                    </m:oMathPara>
                  </a14:m>
                  <a:endParaRPr lang="en-US" sz="2400" dirty="0"/>
                </a:p>
              </p:txBody>
            </p:sp>
          </mc:Choice>
          <mc:Fallback xmlns="">
            <p:sp>
              <p:nvSpPr>
                <p:cNvPr id="18" name="TextBox 17">
                  <a:extLst>
                    <a:ext uri="{FF2B5EF4-FFF2-40B4-BE49-F238E27FC236}">
                      <a16:creationId xmlns:a16="http://schemas.microsoft.com/office/drawing/2014/main" id="{A3FB2877-E769-ECB9-53DF-3DC880284637}"/>
                    </a:ext>
                  </a:extLst>
                </p:cNvPr>
                <p:cNvSpPr txBox="1">
                  <a:spLocks noRot="1" noChangeAspect="1" noMove="1" noResize="1" noEditPoints="1" noAdjustHandles="1" noChangeArrowheads="1" noChangeShapeType="1" noTextEdit="1"/>
                </p:cNvSpPr>
                <p:nvPr/>
              </p:nvSpPr>
              <p:spPr>
                <a:xfrm>
                  <a:off x="8948415" y="5196856"/>
                  <a:ext cx="2810898" cy="466859"/>
                </a:xfrm>
                <a:prstGeom prst="rect">
                  <a:avLst/>
                </a:prstGeom>
                <a:blipFill>
                  <a:blip r:embed="rId7"/>
                  <a:stretch>
                    <a:fillRect b="-5263"/>
                  </a:stretch>
                </a:blipFill>
              </p:spPr>
              <p:txBody>
                <a:bodyPr/>
                <a:lstStyle/>
                <a:p>
                  <a:r>
                    <a:rPr lang="en-US">
                      <a:noFill/>
                    </a:rPr>
                    <a:t> </a:t>
                  </a:r>
                </a:p>
              </p:txBody>
            </p:sp>
          </mc:Fallback>
        </mc:AlternateContent>
      </p:grpSp>
      <p:sp>
        <p:nvSpPr>
          <p:cNvPr id="20" name="TextBox 19">
            <a:extLst>
              <a:ext uri="{FF2B5EF4-FFF2-40B4-BE49-F238E27FC236}">
                <a16:creationId xmlns:a16="http://schemas.microsoft.com/office/drawing/2014/main" id="{D888EB3D-478D-6DAD-1CCB-421E2545B81C}"/>
              </a:ext>
            </a:extLst>
          </p:cNvPr>
          <p:cNvSpPr txBox="1"/>
          <p:nvPr/>
        </p:nvSpPr>
        <p:spPr>
          <a:xfrm flipH="1">
            <a:off x="3813670" y="2696585"/>
            <a:ext cx="4564658" cy="584775"/>
          </a:xfrm>
          <a:prstGeom prst="rect">
            <a:avLst/>
          </a:prstGeom>
          <a:noFill/>
        </p:spPr>
        <p:txBody>
          <a:bodyPr wrap="square" rtlCol="0">
            <a:spAutoFit/>
          </a:bodyPr>
          <a:lstStyle/>
          <a:p>
            <a:r>
              <a:rPr lang="en-US" sz="3200" dirty="0"/>
              <a:t>The Gauss Newton Way</a:t>
            </a:r>
          </a:p>
        </p:txBody>
      </p:sp>
      <p:sp>
        <p:nvSpPr>
          <p:cNvPr id="21" name="TextBox 20">
            <a:extLst>
              <a:ext uri="{FF2B5EF4-FFF2-40B4-BE49-F238E27FC236}">
                <a16:creationId xmlns:a16="http://schemas.microsoft.com/office/drawing/2014/main" id="{E7F0E6E4-6FAE-4FB8-B3C8-9524681163F8}"/>
              </a:ext>
            </a:extLst>
          </p:cNvPr>
          <p:cNvSpPr txBox="1"/>
          <p:nvPr/>
        </p:nvSpPr>
        <p:spPr>
          <a:xfrm>
            <a:off x="432686" y="415884"/>
            <a:ext cx="7773667" cy="707886"/>
          </a:xfrm>
          <a:prstGeom prst="rect">
            <a:avLst/>
          </a:prstGeom>
          <a:noFill/>
        </p:spPr>
        <p:txBody>
          <a:bodyPr wrap="none" rtlCol="0">
            <a:spAutoFit/>
          </a:bodyPr>
          <a:lstStyle/>
          <a:p>
            <a:r>
              <a:rPr lang="en-US" sz="4000" dirty="0"/>
              <a:t>Solving for the Posterior Distribution</a:t>
            </a:r>
          </a:p>
        </p:txBody>
      </p:sp>
    </p:spTree>
    <p:extLst>
      <p:ext uri="{BB962C8B-B14F-4D97-AF65-F5344CB8AC3E}">
        <p14:creationId xmlns:p14="http://schemas.microsoft.com/office/powerpoint/2010/main" val="3486846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10" grpId="0"/>
      <p:bldP spid="20"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7838</TotalTime>
  <Words>1785</Words>
  <Application>Microsoft Office PowerPoint</Application>
  <PresentationFormat>Widescreen</PresentationFormat>
  <Paragraphs>361</Paragraphs>
  <Slides>41</Slides>
  <Notes>18</Notes>
  <HiddenSlides>2</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41</vt:i4>
      </vt:variant>
    </vt:vector>
  </HeadingPairs>
  <TitlesOfParts>
    <vt:vector size="47" baseType="lpstr">
      <vt:lpstr>Arial</vt:lpstr>
      <vt:lpstr>Calibri</vt:lpstr>
      <vt:lpstr>Calibri Light</vt:lpstr>
      <vt:lpstr>Cambria Math</vt:lpstr>
      <vt:lpstr>Helvetica Neue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Alon Spinner</dc:creator>
  <cp:lastModifiedBy>Alon Spinner</cp:lastModifiedBy>
  <cp:revision>995</cp:revision>
  <dcterms:created xsi:type="dcterms:W3CDTF">2022-01-18T15:50:45Z</dcterms:created>
  <dcterms:modified xsi:type="dcterms:W3CDTF">2022-06-29T06:21:16Z</dcterms:modified>
</cp:coreProperties>
</file>